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sldIdLst>
    <p:sldId id="2145707469" r:id="rId5"/>
    <p:sldId id="2145707493" r:id="rId6"/>
    <p:sldId id="2145707492" r:id="rId7"/>
    <p:sldId id="2145707496" r:id="rId8"/>
    <p:sldId id="2145707491" r:id="rId9"/>
    <p:sldId id="2145707499" r:id="rId10"/>
    <p:sldId id="2145707487" r:id="rId11"/>
    <p:sldId id="2145707498" r:id="rId12"/>
    <p:sldId id="2145707489" r:id="rId13"/>
    <p:sldId id="2145707457" r:id="rId14"/>
    <p:sldId id="2145707483" r:id="rId15"/>
  </p:sldIdLst>
  <p:sldSz cx="12192000" cy="6858000"/>
  <p:notesSz cx="6858000" cy="9144000"/>
  <p:defaultText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9D68E-D20F-A0FD-D985-5A79FDF8B544}" name="María José Venegas" initials="MJV" userId="S::venegasm@bcie.org::f2b381e9-0dd4-4a71-8197-d92baeea13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án" initials="J" lastIdx="1" clrIdx="0">
    <p:extLst>
      <p:ext uri="{19B8F6BF-5375-455C-9EA6-DF929625EA0E}">
        <p15:presenceInfo xmlns:p15="http://schemas.microsoft.com/office/powerpoint/2012/main" userId="Julián" providerId="None"/>
      </p:ext>
    </p:extLst>
  </p:cmAuthor>
  <p:cmAuthor id="2" name="Microsoft Office User" initials="MOU" lastIdx="3"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2F0"/>
    <a:srgbClr val="009DD1"/>
    <a:srgbClr val="004BCE"/>
    <a:srgbClr val="ECF2F3"/>
    <a:srgbClr val="26B170"/>
    <a:srgbClr val="FF8E2F"/>
    <a:srgbClr val="0091CE"/>
    <a:srgbClr val="ED4C73"/>
    <a:srgbClr val="D9D9D9"/>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76816-0BA0-4797-AC2A-076376E833EE}" v="39" dt="2025-03-07T11:07:55.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1EC9F-FD79-6C43-8D77-7C76C2CCEBB9}" type="datetimeFigureOut">
              <a:rPr lang="en-CR" smtClean="0"/>
              <a:t>03/07/2025</a:t>
            </a:fld>
            <a:endParaRPr lang="en-C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53D8E-D145-7E47-952E-C6D6994E8A61}" type="slidenum">
              <a:rPr lang="en-CR" smtClean="0"/>
              <a:t>‹#›</a:t>
            </a:fld>
            <a:endParaRPr lang="en-CR"/>
          </a:p>
        </p:txBody>
      </p:sp>
    </p:spTree>
    <p:extLst>
      <p:ext uri="{BB962C8B-B14F-4D97-AF65-F5344CB8AC3E}">
        <p14:creationId xmlns:p14="http://schemas.microsoft.com/office/powerpoint/2010/main" val="43369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1</a:t>
            </a:fld>
            <a:endParaRPr lang="en-CR"/>
          </a:p>
        </p:txBody>
      </p:sp>
    </p:spTree>
    <p:extLst>
      <p:ext uri="{BB962C8B-B14F-4D97-AF65-F5344CB8AC3E}">
        <p14:creationId xmlns:p14="http://schemas.microsoft.com/office/powerpoint/2010/main" val="123442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are we doing as MDBs to enable business environments for the private sector (para </a:t>
            </a:r>
            <a:r>
              <a:rPr lang="en-US" sz="1200" dirty="0" err="1"/>
              <a:t>tener</a:t>
            </a:r>
            <a:r>
              <a:rPr lang="en-US" sz="1200" dirty="0"/>
              <a:t> </a:t>
            </a:r>
            <a:r>
              <a:rPr lang="en-US" sz="1200" dirty="0" err="1"/>
              <a:t>el</a:t>
            </a:r>
            <a:r>
              <a:rPr lang="en-US" sz="1200" dirty="0"/>
              <a:t> trust del private sector en </a:t>
            </a:r>
            <a:r>
              <a:rPr lang="en-US" sz="1200" dirty="0" err="1"/>
              <a:t>nuestros</a:t>
            </a:r>
            <a:r>
              <a:rPr lang="en-US" sz="1200" dirty="0"/>
              <a:t> </a:t>
            </a:r>
            <a:r>
              <a:rPr lang="en-US" sz="1200" dirty="0" err="1"/>
              <a:t>países</a:t>
            </a:r>
            <a:r>
              <a:rPr lang="en-US" sz="1200" dirty="0"/>
              <a:t>) – </a:t>
            </a:r>
            <a:r>
              <a:rPr lang="en-US" sz="1200" dirty="0" err="1"/>
              <a:t>necesitas</a:t>
            </a:r>
            <a:r>
              <a:rPr lang="en-US" sz="1200" dirty="0"/>
              <a:t> que </a:t>
            </a:r>
            <a:r>
              <a:rPr lang="en-US" sz="1200" dirty="0" err="1"/>
              <a:t>el</a:t>
            </a:r>
            <a:r>
              <a:rPr lang="en-US" sz="1200" dirty="0"/>
              <a:t> sector privado </a:t>
            </a:r>
            <a:r>
              <a:rPr lang="en-US" sz="1200" dirty="0" err="1"/>
              <a:t>confie</a:t>
            </a:r>
            <a:r>
              <a:rPr lang="en-US" sz="1200" dirty="0"/>
              <a:t> en </a:t>
            </a:r>
            <a:r>
              <a:rPr lang="en-US" sz="1200" dirty="0" err="1"/>
              <a:t>el</a:t>
            </a:r>
            <a:r>
              <a:rPr lang="en-US" sz="1200" dirty="0"/>
              <a:t> </a:t>
            </a:r>
            <a:r>
              <a:rPr lang="en-US" sz="1200" dirty="0" err="1"/>
              <a:t>pais</a:t>
            </a:r>
            <a:r>
              <a:rPr lang="en-US" sz="1200" dirty="0"/>
              <a:t> </a:t>
            </a:r>
            <a:r>
              <a:rPr lang="en-US" sz="1200" dirty="0" err="1"/>
              <a:t>pero</a:t>
            </a:r>
            <a:r>
              <a:rPr lang="en-US" sz="1200" dirty="0"/>
              <a:t> que </a:t>
            </a:r>
            <a:r>
              <a:rPr lang="en-US" sz="1200" dirty="0" err="1"/>
              <a:t>estamos</a:t>
            </a:r>
            <a:r>
              <a:rPr lang="en-US" sz="1200" dirty="0"/>
              <a:t> </a:t>
            </a:r>
            <a:r>
              <a:rPr lang="en-US" sz="1200" dirty="0" err="1"/>
              <a:t>haciendo</a:t>
            </a:r>
            <a:r>
              <a:rPr lang="en-US" sz="1200" dirty="0"/>
              <a:t> </a:t>
            </a:r>
            <a:r>
              <a:rPr lang="en-US" sz="1200" dirty="0" err="1"/>
              <a:t>como</a:t>
            </a:r>
            <a:r>
              <a:rPr lang="en-US" sz="1200" dirty="0"/>
              <a:t> MDBs para enable </a:t>
            </a:r>
            <a:r>
              <a:rPr lang="en-US" sz="1200" dirty="0" err="1"/>
              <a:t>esas</a:t>
            </a:r>
            <a:r>
              <a:rPr lang="en-US" sz="1200" dirty="0"/>
              <a:t> </a:t>
            </a:r>
            <a:r>
              <a:rPr lang="en-US" sz="1200" dirty="0" err="1"/>
              <a:t>condiciones</a:t>
            </a:r>
            <a:r>
              <a:rPr lang="en-US" sz="1200" dirty="0"/>
              <a:t> para </a:t>
            </a:r>
            <a:r>
              <a:rPr lang="en-US" sz="1200" dirty="0" err="1"/>
              <a:t>financiar</a:t>
            </a:r>
            <a:r>
              <a:rPr lang="en-US" sz="1200" dirty="0"/>
              <a:t> privado.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the Good Practice Standards for Evaluation of Private Sector Investment Operations (GPS) be redesigned to better capture the development impact of private sector projects, particularly in underserved sectors and regions, and how can non-financial additionality (e.g., technical expertise, catalytic effects, and development alignment) be effectively evaluated to demonstrate the unique value IFIs bring?</a:t>
            </a:r>
            <a:endParaRPr lang="en-US" sz="1400" b="1" dirty="0">
              <a:solidFill>
                <a:schemeClr val="accent1"/>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6353D8E-D145-7E47-952E-C6D6994E8A61}" type="slidenum">
              <a:rPr lang="en-CR" smtClean="0"/>
              <a:t>10</a:t>
            </a:fld>
            <a:endParaRPr lang="en-CR"/>
          </a:p>
        </p:txBody>
      </p:sp>
    </p:spTree>
    <p:extLst>
      <p:ext uri="{BB962C8B-B14F-4D97-AF65-F5344CB8AC3E}">
        <p14:creationId xmlns:p14="http://schemas.microsoft.com/office/powerpoint/2010/main" val="123110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11</a:t>
            </a:fld>
            <a:endParaRPr lang="en-CR"/>
          </a:p>
        </p:txBody>
      </p:sp>
    </p:spTree>
    <p:extLst>
      <p:ext uri="{BB962C8B-B14F-4D97-AF65-F5344CB8AC3E}">
        <p14:creationId xmlns:p14="http://schemas.microsoft.com/office/powerpoint/2010/main" val="99866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evaluation metrics and benchmarks. </a:t>
            </a:r>
          </a:p>
          <a:p>
            <a:r>
              <a:rPr lang="en-US" dirty="0">
                <a:solidFill>
                  <a:schemeClr val="tx2"/>
                </a:solidFill>
              </a:rPr>
              <a:t>Financial performance is a measure of the project’s impact on its financial stakeholders, who represent a subset of all of the project’s economic stakeholders.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3D8E-D145-7E47-952E-C6D6994E8A61}" type="slidenum">
              <a:rPr kumimoji="0" lang="en-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05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3D8E-D145-7E47-952E-C6D6994E8A61}" type="slidenum">
              <a:rPr kumimoji="0" lang="en-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97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53D8E-D145-7E47-952E-C6D6994E8A61}" type="slidenum">
              <a:rPr lang="en-CR" smtClean="0"/>
              <a:t>4</a:t>
            </a:fld>
            <a:endParaRPr lang="en-CR"/>
          </a:p>
        </p:txBody>
      </p:sp>
    </p:spTree>
    <p:extLst>
      <p:ext uri="{BB962C8B-B14F-4D97-AF65-F5344CB8AC3E}">
        <p14:creationId xmlns:p14="http://schemas.microsoft.com/office/powerpoint/2010/main" val="398182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5</a:t>
            </a:fld>
            <a:endParaRPr lang="en-CR"/>
          </a:p>
        </p:txBody>
      </p:sp>
    </p:spTree>
    <p:extLst>
      <p:ext uri="{BB962C8B-B14F-4D97-AF65-F5344CB8AC3E}">
        <p14:creationId xmlns:p14="http://schemas.microsoft.com/office/powerpoint/2010/main" val="387343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6</a:t>
            </a:fld>
            <a:endParaRPr lang="en-CR"/>
          </a:p>
        </p:txBody>
      </p:sp>
    </p:spTree>
    <p:extLst>
      <p:ext uri="{BB962C8B-B14F-4D97-AF65-F5344CB8AC3E}">
        <p14:creationId xmlns:p14="http://schemas.microsoft.com/office/powerpoint/2010/main" val="425926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Mencionar</a:t>
            </a:r>
            <a:r>
              <a:rPr lang="en-US"/>
              <a:t> bullets de </a:t>
            </a:r>
            <a:r>
              <a:rPr lang="en-US" err="1"/>
              <a:t>otra</a:t>
            </a:r>
            <a:r>
              <a:rPr lang="en-US"/>
              <a:t> ppt</a:t>
            </a:r>
          </a:p>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7</a:t>
            </a:fld>
            <a:endParaRPr lang="en-CR"/>
          </a:p>
        </p:txBody>
      </p:sp>
    </p:spTree>
    <p:extLst>
      <p:ext uri="{BB962C8B-B14F-4D97-AF65-F5344CB8AC3E}">
        <p14:creationId xmlns:p14="http://schemas.microsoft.com/office/powerpoint/2010/main" val="44677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53D8E-D145-7E47-952E-C6D6994E8A61}" type="slidenum">
              <a:rPr lang="en-CR" smtClean="0"/>
              <a:t>8</a:t>
            </a:fld>
            <a:endParaRPr lang="en-CR"/>
          </a:p>
        </p:txBody>
      </p:sp>
    </p:spTree>
    <p:extLst>
      <p:ext uri="{BB962C8B-B14F-4D97-AF65-F5344CB8AC3E}">
        <p14:creationId xmlns:p14="http://schemas.microsoft.com/office/powerpoint/2010/main" val="370073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venir Next LT Pro" panose="020B0504020202020204" pitchFamily="34" charset="0"/>
                <a:ea typeface="Calibri" panose="020F0502020204030204" pitchFamily="34" charset="0"/>
              </a:rPr>
              <a:t>El private sector es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encargado</a:t>
            </a:r>
            <a:r>
              <a:rPr lang="en-US" sz="1800" dirty="0">
                <a:solidFill>
                  <a:srgbClr val="000000"/>
                </a:solidFill>
                <a:effectLst/>
                <a:latin typeface="Avenir Next LT Pro" panose="020B0504020202020204" pitchFamily="34" charset="0"/>
                <a:ea typeface="Calibri" panose="020F0502020204030204" pitchFamily="34" charset="0"/>
              </a:rPr>
              <a:t> de </a:t>
            </a:r>
            <a:r>
              <a:rPr lang="en-US" sz="1800" dirty="0" err="1">
                <a:solidFill>
                  <a:srgbClr val="000000"/>
                </a:solidFill>
                <a:effectLst/>
                <a:latin typeface="Avenir Next LT Pro" panose="020B0504020202020204" pitchFamily="34" charset="0"/>
                <a:ea typeface="Calibri" panose="020F0502020204030204" pitchFamily="34" charset="0"/>
              </a:rPr>
              <a:t>generar</a:t>
            </a:r>
            <a:r>
              <a:rPr lang="en-US" sz="1800" dirty="0">
                <a:solidFill>
                  <a:srgbClr val="000000"/>
                </a:solidFill>
                <a:effectLst/>
                <a:latin typeface="Avenir Next LT Pro" panose="020B0504020202020204" pitchFamily="34" charset="0"/>
                <a:ea typeface="Calibri" panose="020F0502020204030204" pitchFamily="34" charset="0"/>
              </a:rPr>
              <a:t> mercados que no son </a:t>
            </a:r>
            <a:r>
              <a:rPr lang="en-US" sz="1800" dirty="0" err="1">
                <a:solidFill>
                  <a:srgbClr val="000000"/>
                </a:solidFill>
                <a:effectLst/>
                <a:latin typeface="Avenir Next LT Pro" panose="020B0504020202020204" pitchFamily="34" charset="0"/>
                <a:ea typeface="Calibri" panose="020F0502020204030204" pitchFamily="34" charset="0"/>
              </a:rPr>
              <a:t>generados</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por</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sector </a:t>
            </a:r>
            <a:r>
              <a:rPr lang="en-US" sz="1800" dirty="0" err="1">
                <a:solidFill>
                  <a:srgbClr val="000000"/>
                </a:solidFill>
                <a:effectLst/>
                <a:latin typeface="Avenir Next LT Pro" panose="020B0504020202020204" pitchFamily="34" charset="0"/>
                <a:ea typeface="Calibri" panose="020F0502020204030204" pitchFamily="34" charset="0"/>
              </a:rPr>
              <a:t>públicos</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SP </a:t>
            </a:r>
            <a:r>
              <a:rPr lang="en-US" sz="1800" dirty="0" err="1">
                <a:solidFill>
                  <a:srgbClr val="000000"/>
                </a:solidFill>
                <a:effectLst/>
                <a:latin typeface="Avenir Next LT Pro" panose="020B0504020202020204" pitchFamily="34" charset="0"/>
                <a:ea typeface="Calibri" panose="020F0502020204030204" pitchFamily="34" charset="0"/>
              </a:rPr>
              <a:t>si</a:t>
            </a:r>
            <a:r>
              <a:rPr lang="en-US" sz="1800" dirty="0">
                <a:solidFill>
                  <a:srgbClr val="000000"/>
                </a:solidFill>
                <a:effectLst/>
                <a:latin typeface="Avenir Next LT Pro" panose="020B0504020202020204" pitchFamily="34" charset="0"/>
                <a:ea typeface="Calibri" panose="020F0502020204030204" pitchFamily="34" charset="0"/>
              </a:rPr>
              <a:t> se </a:t>
            </a:r>
            <a:r>
              <a:rPr lang="en-US" sz="1800" dirty="0" err="1">
                <a:solidFill>
                  <a:srgbClr val="000000"/>
                </a:solidFill>
                <a:effectLst/>
                <a:latin typeface="Avenir Next LT Pro" panose="020B0504020202020204" pitchFamily="34" charset="0"/>
                <a:ea typeface="Calibri" panose="020F0502020204030204" pitchFamily="34" charset="0"/>
              </a:rPr>
              <a:t>necesita</a:t>
            </a:r>
            <a:r>
              <a:rPr lang="en-US" sz="1800" dirty="0">
                <a:solidFill>
                  <a:srgbClr val="000000"/>
                </a:solidFill>
                <a:effectLst/>
                <a:latin typeface="Avenir Next LT Pro" panose="020B0504020202020204" pitchFamily="34" charset="0"/>
                <a:ea typeface="Calibri" panose="020F0502020204030204" pitchFamily="34" charset="0"/>
              </a:rPr>
              <a:t> para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enabling environment).. MDBs se </a:t>
            </a:r>
            <a:r>
              <a:rPr lang="en-US" sz="1800" dirty="0" err="1">
                <a:solidFill>
                  <a:srgbClr val="000000"/>
                </a:solidFill>
                <a:effectLst/>
                <a:latin typeface="Avenir Next LT Pro" panose="020B0504020202020204" pitchFamily="34" charset="0"/>
                <a:ea typeface="Calibri" panose="020F0502020204030204" pitchFamily="34" charset="0"/>
              </a:rPr>
              <a:t>necesitan</a:t>
            </a:r>
            <a:r>
              <a:rPr lang="en-US" sz="1800" dirty="0">
                <a:solidFill>
                  <a:srgbClr val="000000"/>
                </a:solidFill>
                <a:effectLst/>
                <a:latin typeface="Avenir Next LT Pro" panose="020B0504020202020204" pitchFamily="34" charset="0"/>
                <a:ea typeface="Calibri" panose="020F0502020204030204" pitchFamily="34" charset="0"/>
              </a:rPr>
              <a:t> para fomenter </a:t>
            </a:r>
            <a:r>
              <a:rPr lang="en-US" sz="1800" dirty="0" err="1">
                <a:solidFill>
                  <a:srgbClr val="000000"/>
                </a:solidFill>
                <a:effectLst/>
                <a:latin typeface="Avenir Next LT Pro" panose="020B0504020202020204" pitchFamily="34" charset="0"/>
                <a:ea typeface="Calibri" panose="020F0502020204030204" pitchFamily="34" charset="0"/>
              </a:rPr>
              <a:t>esa</a:t>
            </a:r>
            <a:r>
              <a:rPr lang="en-US" sz="1800" dirty="0">
                <a:solidFill>
                  <a:srgbClr val="000000"/>
                </a:solidFill>
                <a:effectLst/>
                <a:latin typeface="Avenir Next LT Pro" panose="020B0504020202020204" pitchFamily="34" charset="0"/>
                <a:ea typeface="Calibri" panose="020F0502020204030204" pitchFamily="34" charset="0"/>
              </a:rPr>
              <a:t> union.</a:t>
            </a:r>
          </a:p>
          <a:p>
            <a:pPr marL="0" marR="0">
              <a:spcBef>
                <a:spcPts val="0"/>
              </a:spcBef>
              <a:spcAft>
                <a:spcPts val="0"/>
              </a:spcAft>
            </a:pPr>
            <a:endParaRPr lang="en-US" sz="1800" dirty="0">
              <a:solidFill>
                <a:srgbClr val="000000"/>
              </a:solidFill>
              <a:effectLst/>
              <a:latin typeface="Avenir Next LT Pro" panose="020B05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venir Next LT Pro" panose="020B0504020202020204" pitchFamily="34" charset="0"/>
                <a:ea typeface="Calibri" panose="020F0502020204030204" pitchFamily="34" charset="0"/>
              </a:rPr>
              <a:t>El </a:t>
            </a:r>
            <a:r>
              <a:rPr lang="en-US" sz="1800" dirty="0" err="1">
                <a:solidFill>
                  <a:srgbClr val="000000"/>
                </a:solidFill>
                <a:effectLst/>
                <a:latin typeface="Avenir Next LT Pro" panose="020B0504020202020204" pitchFamily="34" charset="0"/>
                <a:ea typeface="Calibri" panose="020F0502020204030204" pitchFamily="34" charset="0"/>
              </a:rPr>
              <a:t>caso</a:t>
            </a:r>
            <a:r>
              <a:rPr lang="en-US" sz="1800" dirty="0">
                <a:solidFill>
                  <a:srgbClr val="000000"/>
                </a:solidFill>
                <a:effectLst/>
                <a:latin typeface="Avenir Next LT Pro" panose="020B0504020202020204" pitchFamily="34" charset="0"/>
                <a:ea typeface="Calibri" panose="020F0502020204030204" pitchFamily="34" charset="0"/>
              </a:rPr>
              <a:t> de Honduras,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100% de la </a:t>
            </a:r>
            <a:r>
              <a:rPr lang="en-US" sz="1800" dirty="0" err="1">
                <a:solidFill>
                  <a:srgbClr val="000000"/>
                </a:solidFill>
                <a:effectLst/>
                <a:latin typeface="Avenir Next LT Pro" panose="020B0504020202020204" pitchFamily="34" charset="0"/>
                <a:ea typeface="Calibri" panose="020F0502020204030204" pitchFamily="34" charset="0"/>
              </a:rPr>
              <a:t>generación</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eólica</a:t>
            </a:r>
            <a:r>
              <a:rPr lang="en-US" sz="1800" dirty="0">
                <a:solidFill>
                  <a:srgbClr val="000000"/>
                </a:solidFill>
                <a:effectLst/>
                <a:latin typeface="Avenir Next LT Pro" panose="020B0504020202020204" pitchFamily="34" charset="0"/>
                <a:ea typeface="Calibri" panose="020F0502020204030204" pitchFamily="34" charset="0"/>
              </a:rPr>
              <a:t> y Guatemala </a:t>
            </a:r>
            <a:r>
              <a:rPr lang="en-US" sz="1800" dirty="0" err="1">
                <a:solidFill>
                  <a:srgbClr val="000000"/>
                </a:solidFill>
                <a:effectLst/>
                <a:latin typeface="Avenir Next LT Pro" panose="020B0504020202020204" pitchFamily="34" charset="0"/>
                <a:ea typeface="Calibri" panose="020F0502020204030204" pitchFamily="34" charset="0"/>
              </a:rPr>
              <a:t>el</a:t>
            </a:r>
            <a:r>
              <a:rPr lang="en-US" sz="1800" dirty="0">
                <a:solidFill>
                  <a:srgbClr val="000000"/>
                </a:solidFill>
                <a:effectLst/>
                <a:latin typeface="Avenir Next LT Pro" panose="020B0504020202020204" pitchFamily="34" charset="0"/>
                <a:ea typeface="Calibri" panose="020F0502020204030204" pitchFamily="34" charset="0"/>
              </a:rPr>
              <a:t> 70% de la </a:t>
            </a:r>
            <a:r>
              <a:rPr lang="en-US" sz="1800" dirty="0" err="1">
                <a:solidFill>
                  <a:srgbClr val="000000"/>
                </a:solidFill>
                <a:effectLst/>
                <a:latin typeface="Avenir Next LT Pro" panose="020B0504020202020204" pitchFamily="34" charset="0"/>
                <a:ea typeface="Calibri" panose="020F0502020204030204" pitchFamily="34" charset="0"/>
              </a:rPr>
              <a:t>generación</a:t>
            </a:r>
            <a:r>
              <a:rPr lang="en-US" sz="1800" dirty="0">
                <a:solidFill>
                  <a:srgbClr val="000000"/>
                </a:solidFill>
                <a:effectLst/>
                <a:latin typeface="Avenir Next LT Pro" panose="020B0504020202020204" pitchFamily="34" charset="0"/>
                <a:ea typeface="Calibri" panose="020F0502020204030204" pitchFamily="34" charset="0"/>
              </a:rPr>
              <a:t> </a:t>
            </a:r>
            <a:r>
              <a:rPr lang="en-US" sz="1800" dirty="0" err="1">
                <a:solidFill>
                  <a:srgbClr val="000000"/>
                </a:solidFill>
                <a:effectLst/>
                <a:latin typeface="Avenir Next LT Pro" panose="020B0504020202020204" pitchFamily="34" charset="0"/>
                <a:ea typeface="Calibri" panose="020F0502020204030204" pitchFamily="34" charset="0"/>
              </a:rPr>
              <a:t>eólica</a:t>
            </a:r>
            <a:r>
              <a:rPr lang="en-US" sz="1800" dirty="0">
                <a:solidFill>
                  <a:srgbClr val="000000"/>
                </a:solidFill>
                <a:effectLst/>
                <a:latin typeface="Avenir Next LT Pro" panose="020B0504020202020204" pitchFamily="34" charset="0"/>
                <a:ea typeface="Calibri" panose="020F0502020204030204" pitchFamily="34" charset="0"/>
              </a:rPr>
              <a:t>.</a:t>
            </a:r>
          </a:p>
          <a:p>
            <a:pPr marL="0" marR="0">
              <a:spcBef>
                <a:spcPts val="0"/>
              </a:spcBef>
              <a:spcAft>
                <a:spcPts val="0"/>
              </a:spcAft>
            </a:pPr>
            <a:r>
              <a:rPr lang="en-US" sz="1800" kern="1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When we are looking for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5D2647-6358-42E7-9AAE-77A65B6E756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62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B0BE-527F-7FA0-839A-3B6CD3C780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R"/>
          </a:p>
        </p:txBody>
      </p:sp>
      <p:sp>
        <p:nvSpPr>
          <p:cNvPr id="3" name="Subtitle 2">
            <a:extLst>
              <a:ext uri="{FF2B5EF4-FFF2-40B4-BE49-F238E27FC236}">
                <a16:creationId xmlns:a16="http://schemas.microsoft.com/office/drawing/2014/main" id="{9EB76F8C-0D34-3E80-9211-E7596C643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R"/>
          </a:p>
        </p:txBody>
      </p:sp>
      <p:sp>
        <p:nvSpPr>
          <p:cNvPr id="4" name="Date Placeholder 3">
            <a:extLst>
              <a:ext uri="{FF2B5EF4-FFF2-40B4-BE49-F238E27FC236}">
                <a16:creationId xmlns:a16="http://schemas.microsoft.com/office/drawing/2014/main" id="{54B56313-AD78-1703-CBA9-C55D68DDE946}"/>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78A8B38D-B5DF-01DA-432C-D2D37CD1BDCC}"/>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65BA40D6-5B1B-B190-6B98-38B2D3809C15}"/>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382209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2909-20C8-F5DE-03C6-648133250CA8}"/>
              </a:ext>
            </a:extLst>
          </p:cNvPr>
          <p:cNvSpPr>
            <a:spLocks noGrp="1"/>
          </p:cNvSpPr>
          <p:nvPr>
            <p:ph type="title"/>
          </p:nvPr>
        </p:nvSpPr>
        <p:spPr/>
        <p:txBody>
          <a:bodyPr/>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C9F3C65C-DB47-8936-1132-655876D82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F8ED267F-6BBC-4F21-E559-CEBE5277077F}"/>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FCB79665-CD33-CF26-CF1B-256CE5B3C254}"/>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EB88C7DC-9D49-DB2A-0B96-ECD095FEFAEB}"/>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364048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C7786-AEE6-E3A8-91E2-73F95A6E1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1872C5EA-830A-E8CC-4B9F-4DDCB8F78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E5B99DFD-260C-2D99-B0A1-BFEB8FCC9AE5}"/>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C77CD644-C650-D0B7-1E24-94CB5A3ABEF9}"/>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08D1C3B8-0E8F-3639-E21C-74C1B81F0C49}"/>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30763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ítulo y objetos">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F9F0A14-0FE2-AFDF-1B0C-5C9875924299}"/>
              </a:ext>
            </a:extLst>
          </p:cNvPr>
          <p:cNvSpPr txBox="1">
            <a:spLocks/>
          </p:cNvSpPr>
          <p:nvPr/>
        </p:nvSpPr>
        <p:spPr>
          <a:xfrm>
            <a:off x="9242972" y="63412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BDBC8BE-F7C3-47A3-8154-ABA2713EE3AA}" type="slidenum">
              <a:rPr lang="es-CR" smtClean="0">
                <a:solidFill>
                  <a:schemeClr val="bg1"/>
                </a:solidFill>
              </a:rPr>
              <a:pPr algn="r"/>
              <a:t>‹#›</a:t>
            </a:fld>
            <a:endParaRPr lang="es-CR">
              <a:solidFill>
                <a:schemeClr val="bg1"/>
              </a:solidFill>
            </a:endParaRPr>
          </a:p>
        </p:txBody>
      </p:sp>
      <p:sp>
        <p:nvSpPr>
          <p:cNvPr id="2" name="Rectángulo 1">
            <a:extLst>
              <a:ext uri="{FF2B5EF4-FFF2-40B4-BE49-F238E27FC236}">
                <a16:creationId xmlns:a16="http://schemas.microsoft.com/office/drawing/2014/main" id="{2BCB85C5-5145-1F53-54C9-B34536442D13}"/>
              </a:ext>
            </a:extLst>
          </p:cNvPr>
          <p:cNvSpPr/>
          <p:nvPr/>
        </p:nvSpPr>
        <p:spPr>
          <a:xfrm>
            <a:off x="11369965" y="6492875"/>
            <a:ext cx="510666" cy="365126"/>
          </a:xfrm>
          <a:prstGeom prst="rect">
            <a:avLst/>
          </a:prstGeom>
          <a:solidFill>
            <a:srgbClr val="00A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CuadroTexto 6">
            <a:extLst>
              <a:ext uri="{FF2B5EF4-FFF2-40B4-BE49-F238E27FC236}">
                <a16:creationId xmlns:a16="http://schemas.microsoft.com/office/drawing/2014/main" id="{F704B1BD-1E7D-989F-DB29-1F6F04B132D6}"/>
              </a:ext>
            </a:extLst>
          </p:cNvPr>
          <p:cNvSpPr txBox="1"/>
          <p:nvPr/>
        </p:nvSpPr>
        <p:spPr>
          <a:xfrm>
            <a:off x="7716454" y="6611779"/>
            <a:ext cx="3718166" cy="246221"/>
          </a:xfrm>
          <a:prstGeom prst="rect">
            <a:avLst/>
          </a:prstGeom>
          <a:noFill/>
        </p:spPr>
        <p:txBody>
          <a:bodyPr wrap="square" rtlCol="0">
            <a:spAutoFit/>
          </a:bodyPr>
          <a:lstStyle/>
          <a:p>
            <a:pPr algn="r"/>
            <a:r>
              <a:rPr lang="es-CR" sz="1000">
                <a:solidFill>
                  <a:srgbClr val="014BCE"/>
                </a:solidFill>
                <a:latin typeface="Avenir Next" panose="020B0503020202020204" pitchFamily="34" charset="0"/>
              </a:rPr>
              <a:t>Estudio de Percepción BCIE Regional</a:t>
            </a:r>
            <a:endParaRPr lang="es-ES" sz="1000">
              <a:solidFill>
                <a:srgbClr val="014BCE"/>
              </a:solidFill>
              <a:latin typeface="Avenir Next" panose="020B0503020202020204" pitchFamily="34" charset="0"/>
            </a:endParaRPr>
          </a:p>
        </p:txBody>
      </p:sp>
      <p:pic>
        <p:nvPicPr>
          <p:cNvPr id="12" name="Imagen 11" descr="Logotipo&#10;&#10;Descripción generada automáticamente">
            <a:extLst>
              <a:ext uri="{FF2B5EF4-FFF2-40B4-BE49-F238E27FC236}">
                <a16:creationId xmlns:a16="http://schemas.microsoft.com/office/drawing/2014/main" id="{3FF24632-36C7-9D5F-8D06-215F388F7E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486" y="197911"/>
            <a:ext cx="656938" cy="308791"/>
          </a:xfrm>
          <a:prstGeom prst="rect">
            <a:avLst/>
          </a:prstGeom>
        </p:spPr>
      </p:pic>
      <p:pic>
        <p:nvPicPr>
          <p:cNvPr id="14" name="Imagen 13" descr="Texto&#10;&#10;Descripción generada automáticamente">
            <a:extLst>
              <a:ext uri="{FF2B5EF4-FFF2-40B4-BE49-F238E27FC236}">
                <a16:creationId xmlns:a16="http://schemas.microsoft.com/office/drawing/2014/main" id="{ABC31A97-4D96-D3B7-5674-5CC08B84E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04" y="151669"/>
            <a:ext cx="778607" cy="467165"/>
          </a:xfrm>
          <a:prstGeom prst="rect">
            <a:avLst/>
          </a:prstGeom>
        </p:spPr>
      </p:pic>
      <p:sp>
        <p:nvSpPr>
          <p:cNvPr id="15" name="Marcador de número de diapositiva 4">
            <a:extLst>
              <a:ext uri="{FF2B5EF4-FFF2-40B4-BE49-F238E27FC236}">
                <a16:creationId xmlns:a16="http://schemas.microsoft.com/office/drawing/2014/main" id="{594F71F6-3B63-01F5-8488-66B0B4DD6EA3}"/>
              </a:ext>
            </a:extLst>
          </p:cNvPr>
          <p:cNvSpPr txBox="1">
            <a:spLocks/>
          </p:cNvSpPr>
          <p:nvPr/>
        </p:nvSpPr>
        <p:spPr>
          <a:xfrm>
            <a:off x="11330391" y="6511058"/>
            <a:ext cx="510666" cy="365125"/>
          </a:xfrm>
          <a:prstGeom prst="rect">
            <a:avLst/>
          </a:prstGeom>
        </p:spPr>
        <p:txBody>
          <a:bodyPr anchor="ctr"/>
          <a:ls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C7D807A-D3EC-4DEA-86E2-120E4093F1A6}" type="slidenum">
              <a:rPr lang="en-US" sz="1200" smtClean="0">
                <a:solidFill>
                  <a:schemeClr val="bg1"/>
                </a:solidFill>
              </a:rPr>
              <a:pPr algn="r"/>
              <a:t>‹#›</a:t>
            </a:fld>
            <a:endParaRPr lang="en-US" sz="1200">
              <a:solidFill>
                <a:schemeClr val="bg1"/>
              </a:solidFill>
            </a:endParaRPr>
          </a:p>
        </p:txBody>
      </p:sp>
      <p:cxnSp>
        <p:nvCxnSpPr>
          <p:cNvPr id="11" name="Straight Connector 10">
            <a:extLst>
              <a:ext uri="{FF2B5EF4-FFF2-40B4-BE49-F238E27FC236}">
                <a16:creationId xmlns:a16="http://schemas.microsoft.com/office/drawing/2014/main" id="{327260E0-6146-8ED7-C345-938645ECD9C3}"/>
              </a:ext>
            </a:extLst>
          </p:cNvPr>
          <p:cNvCxnSpPr/>
          <p:nvPr/>
        </p:nvCxnSpPr>
        <p:spPr>
          <a:xfrm>
            <a:off x="1930400" y="0"/>
            <a:ext cx="0" cy="712800"/>
          </a:xfrm>
          <a:prstGeom prst="line">
            <a:avLst/>
          </a:prstGeom>
          <a:noFill/>
          <a:ln w="12700" cap="flat" cmpd="sng" algn="ctr">
            <a:solidFill>
              <a:srgbClr val="004BCE"/>
            </a:solidFill>
            <a:prstDash val="solid"/>
            <a:miter lim="800000"/>
          </a:ln>
          <a:effectLst/>
        </p:spPr>
      </p:cxnSp>
      <p:grpSp>
        <p:nvGrpSpPr>
          <p:cNvPr id="21" name="Group 20">
            <a:extLst>
              <a:ext uri="{FF2B5EF4-FFF2-40B4-BE49-F238E27FC236}">
                <a16:creationId xmlns:a16="http://schemas.microsoft.com/office/drawing/2014/main" id="{378A8152-C81B-3755-F82C-AE6C92C1CFB2}"/>
              </a:ext>
            </a:extLst>
          </p:cNvPr>
          <p:cNvGrpSpPr/>
          <p:nvPr/>
        </p:nvGrpSpPr>
        <p:grpSpPr>
          <a:xfrm>
            <a:off x="10833100" y="227617"/>
            <a:ext cx="1358900" cy="231494"/>
            <a:chOff x="10833100" y="227617"/>
            <a:chExt cx="1358900" cy="231494"/>
          </a:xfrm>
        </p:grpSpPr>
        <p:sp>
          <p:nvSpPr>
            <p:cNvPr id="22" name="TextBox 21">
              <a:extLst>
                <a:ext uri="{FF2B5EF4-FFF2-40B4-BE49-F238E27FC236}">
                  <a16:creationId xmlns:a16="http://schemas.microsoft.com/office/drawing/2014/main" id="{5A595ED8-53DD-6B7F-7D30-0324533FB990}"/>
                </a:ext>
              </a:extLst>
            </p:cNvPr>
            <p:cNvSpPr txBox="1"/>
            <p:nvPr/>
          </p:nvSpPr>
          <p:spPr>
            <a:xfrm>
              <a:off x="10833100" y="229734"/>
              <a:ext cx="1021951" cy="229377"/>
            </a:xfrm>
            <a:prstGeom prst="rect">
              <a:avLst/>
            </a:prstGeom>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HN" sz="900" b="1" i="0" u="none" strike="noStrike" kern="0" cap="none" spc="0" normalizeH="0" baseline="0" noProof="0">
                  <a:ln>
                    <a:noFill/>
                  </a:ln>
                  <a:solidFill>
                    <a:srgbClr val="091F59"/>
                  </a:solidFill>
                  <a:effectLst/>
                  <a:uLnTx/>
                  <a:uFillTx/>
                  <a:latin typeface="Avenir Next" panose="020B0503020202020204" pitchFamily="34" charset="0"/>
                </a:rPr>
                <a:t>USO INTERNO</a:t>
              </a:r>
            </a:p>
          </p:txBody>
        </p:sp>
        <p:cxnSp>
          <p:nvCxnSpPr>
            <p:cNvPr id="23" name="Straight Connector 22">
              <a:extLst>
                <a:ext uri="{FF2B5EF4-FFF2-40B4-BE49-F238E27FC236}">
                  <a16:creationId xmlns:a16="http://schemas.microsoft.com/office/drawing/2014/main" id="{B07722A7-5D00-DAF6-7E12-CC45CF950F00}"/>
                </a:ext>
              </a:extLst>
            </p:cNvPr>
            <p:cNvCxnSpPr>
              <a:cxnSpLocks/>
            </p:cNvCxnSpPr>
            <p:nvPr/>
          </p:nvCxnSpPr>
          <p:spPr>
            <a:xfrm flipH="1">
              <a:off x="10914930" y="459111"/>
              <a:ext cx="1277070" cy="0"/>
            </a:xfrm>
            <a:prstGeom prst="line">
              <a:avLst/>
            </a:prstGeom>
            <a:noFill/>
            <a:ln w="12700" cap="flat" cmpd="sng" algn="ctr">
              <a:solidFill>
                <a:srgbClr val="004BCE"/>
              </a:solidFill>
              <a:prstDash val="solid"/>
              <a:miter lim="800000"/>
            </a:ln>
            <a:effectLst/>
          </p:spPr>
        </p:cxnSp>
        <p:cxnSp>
          <p:nvCxnSpPr>
            <p:cNvPr id="24" name="Straight Connector 23">
              <a:extLst>
                <a:ext uri="{FF2B5EF4-FFF2-40B4-BE49-F238E27FC236}">
                  <a16:creationId xmlns:a16="http://schemas.microsoft.com/office/drawing/2014/main" id="{A51A2F82-B8C4-A28B-8A55-E716B3CC1339}"/>
                </a:ext>
              </a:extLst>
            </p:cNvPr>
            <p:cNvCxnSpPr>
              <a:cxnSpLocks/>
            </p:cNvCxnSpPr>
            <p:nvPr/>
          </p:nvCxnSpPr>
          <p:spPr>
            <a:xfrm flipH="1">
              <a:off x="10914930" y="227617"/>
              <a:ext cx="1277070" cy="0"/>
            </a:xfrm>
            <a:prstGeom prst="line">
              <a:avLst/>
            </a:prstGeom>
            <a:noFill/>
            <a:ln w="12700" cap="flat" cmpd="sng" algn="ctr">
              <a:solidFill>
                <a:srgbClr val="004BCE"/>
              </a:solidFill>
              <a:prstDash val="solid"/>
              <a:miter lim="800000"/>
            </a:ln>
            <a:effectLst/>
          </p:spPr>
        </p:cxnSp>
      </p:grpSp>
    </p:spTree>
    <p:extLst>
      <p:ext uri="{BB962C8B-B14F-4D97-AF65-F5344CB8AC3E}">
        <p14:creationId xmlns:p14="http://schemas.microsoft.com/office/powerpoint/2010/main" val="5412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71B7-0A02-945C-5C91-B1FA4C053B8B}"/>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59661F1A-101E-C980-4B91-8CB0C7CC7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2210518D-5D67-A924-FB24-9B539B83D0D9}"/>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E0A498EA-64FD-35A5-260B-8798452A331A}"/>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D3048407-3DA7-9F25-7CFC-0A32CA4CC4D1}"/>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106945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E97D-EC79-9582-8EF4-23A4645A4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R"/>
          </a:p>
        </p:txBody>
      </p:sp>
      <p:sp>
        <p:nvSpPr>
          <p:cNvPr id="3" name="Text Placeholder 2">
            <a:extLst>
              <a:ext uri="{FF2B5EF4-FFF2-40B4-BE49-F238E27FC236}">
                <a16:creationId xmlns:a16="http://schemas.microsoft.com/office/drawing/2014/main" id="{67C6B879-279A-736A-C716-DCB7B92A8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BB522-4859-F2F1-B484-D37529F0A600}"/>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5EA6C3EA-757B-DDB8-DFD7-1CEF14BB9510}"/>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2134D383-B4EE-BB79-7E14-B4052DE0D407}"/>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13146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ED8E-EFA1-CA5E-DE1A-4B7C1ABD2F78}"/>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D92C5273-7F07-F592-AE4E-56A4A74958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Content Placeholder 3">
            <a:extLst>
              <a:ext uri="{FF2B5EF4-FFF2-40B4-BE49-F238E27FC236}">
                <a16:creationId xmlns:a16="http://schemas.microsoft.com/office/drawing/2014/main" id="{317E05D1-8C51-FD1B-2E4F-20D00186C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Date Placeholder 4">
            <a:extLst>
              <a:ext uri="{FF2B5EF4-FFF2-40B4-BE49-F238E27FC236}">
                <a16:creationId xmlns:a16="http://schemas.microsoft.com/office/drawing/2014/main" id="{791DAD04-F6DA-DC95-C221-61685D30BBBA}"/>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6" name="Footer Placeholder 5">
            <a:extLst>
              <a:ext uri="{FF2B5EF4-FFF2-40B4-BE49-F238E27FC236}">
                <a16:creationId xmlns:a16="http://schemas.microsoft.com/office/drawing/2014/main" id="{7DFDE865-3B9E-CFE1-313B-BCD1CEE10EF8}"/>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8EBF3416-C23B-804D-2591-1C2C9F9AC893}"/>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22542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AC1B-B830-B602-139A-DB1634E4B210}"/>
              </a:ext>
            </a:extLst>
          </p:cNvPr>
          <p:cNvSpPr>
            <a:spLocks noGrp="1"/>
          </p:cNvSpPr>
          <p:nvPr>
            <p:ph type="title"/>
          </p:nvPr>
        </p:nvSpPr>
        <p:spPr>
          <a:xfrm>
            <a:off x="839788" y="365125"/>
            <a:ext cx="10515600" cy="1325563"/>
          </a:xfrm>
        </p:spPr>
        <p:txBody>
          <a:bodyPr/>
          <a:lstStyle/>
          <a:p>
            <a:r>
              <a:rPr lang="en-US"/>
              <a:t>Click to edit Master title style</a:t>
            </a:r>
            <a:endParaRPr lang="en-CR"/>
          </a:p>
        </p:txBody>
      </p:sp>
      <p:sp>
        <p:nvSpPr>
          <p:cNvPr id="3" name="Text Placeholder 2">
            <a:extLst>
              <a:ext uri="{FF2B5EF4-FFF2-40B4-BE49-F238E27FC236}">
                <a16:creationId xmlns:a16="http://schemas.microsoft.com/office/drawing/2014/main" id="{FF4D4FC6-78D3-6A57-ED3D-5D515B9A3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2C7A93-1E12-D29E-560A-7FE0AFF0B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Text Placeholder 4">
            <a:extLst>
              <a:ext uri="{FF2B5EF4-FFF2-40B4-BE49-F238E27FC236}">
                <a16:creationId xmlns:a16="http://schemas.microsoft.com/office/drawing/2014/main" id="{9E8CB05A-4F03-F3C0-3E54-74726C205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D7B3C-D7E5-3456-45EA-181C6F541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7" name="Date Placeholder 6">
            <a:extLst>
              <a:ext uri="{FF2B5EF4-FFF2-40B4-BE49-F238E27FC236}">
                <a16:creationId xmlns:a16="http://schemas.microsoft.com/office/drawing/2014/main" id="{E07AF3A9-2011-7D4D-B658-73C7D6B46FE7}"/>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8" name="Footer Placeholder 7">
            <a:extLst>
              <a:ext uri="{FF2B5EF4-FFF2-40B4-BE49-F238E27FC236}">
                <a16:creationId xmlns:a16="http://schemas.microsoft.com/office/drawing/2014/main" id="{9A4D9098-E8D1-826F-B496-7FE0F0E48764}"/>
              </a:ext>
            </a:extLst>
          </p:cNvPr>
          <p:cNvSpPr>
            <a:spLocks noGrp="1"/>
          </p:cNvSpPr>
          <p:nvPr>
            <p:ph type="ftr" sz="quarter" idx="11"/>
          </p:nvPr>
        </p:nvSpPr>
        <p:spPr/>
        <p:txBody>
          <a:bodyPr/>
          <a:lstStyle/>
          <a:p>
            <a:endParaRPr lang="en-CR"/>
          </a:p>
        </p:txBody>
      </p:sp>
      <p:sp>
        <p:nvSpPr>
          <p:cNvPr id="9" name="Slide Number Placeholder 8">
            <a:extLst>
              <a:ext uri="{FF2B5EF4-FFF2-40B4-BE49-F238E27FC236}">
                <a16:creationId xmlns:a16="http://schemas.microsoft.com/office/drawing/2014/main" id="{8F296D76-127A-6698-E74B-44AC29E3FDE3}"/>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282058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71EB-769B-3C5C-160E-09C4F401618D}"/>
              </a:ext>
            </a:extLst>
          </p:cNvPr>
          <p:cNvSpPr>
            <a:spLocks noGrp="1"/>
          </p:cNvSpPr>
          <p:nvPr>
            <p:ph type="title"/>
          </p:nvPr>
        </p:nvSpPr>
        <p:spPr/>
        <p:txBody>
          <a:bodyPr/>
          <a:lstStyle/>
          <a:p>
            <a:r>
              <a:rPr lang="en-US"/>
              <a:t>Click to edit Master title style</a:t>
            </a:r>
            <a:endParaRPr lang="en-CR"/>
          </a:p>
        </p:txBody>
      </p:sp>
      <p:sp>
        <p:nvSpPr>
          <p:cNvPr id="3" name="Date Placeholder 2">
            <a:extLst>
              <a:ext uri="{FF2B5EF4-FFF2-40B4-BE49-F238E27FC236}">
                <a16:creationId xmlns:a16="http://schemas.microsoft.com/office/drawing/2014/main" id="{8427D618-3A62-083E-5BB0-CE2D266D1E35}"/>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4" name="Footer Placeholder 3">
            <a:extLst>
              <a:ext uri="{FF2B5EF4-FFF2-40B4-BE49-F238E27FC236}">
                <a16:creationId xmlns:a16="http://schemas.microsoft.com/office/drawing/2014/main" id="{389F7061-3AEA-FD23-F498-1BD1CC70E149}"/>
              </a:ext>
            </a:extLst>
          </p:cNvPr>
          <p:cNvSpPr>
            <a:spLocks noGrp="1"/>
          </p:cNvSpPr>
          <p:nvPr>
            <p:ph type="ftr" sz="quarter" idx="11"/>
          </p:nvPr>
        </p:nvSpPr>
        <p:spPr/>
        <p:txBody>
          <a:bodyPr/>
          <a:lstStyle/>
          <a:p>
            <a:endParaRPr lang="en-CR"/>
          </a:p>
        </p:txBody>
      </p:sp>
      <p:sp>
        <p:nvSpPr>
          <p:cNvPr id="5" name="Slide Number Placeholder 4">
            <a:extLst>
              <a:ext uri="{FF2B5EF4-FFF2-40B4-BE49-F238E27FC236}">
                <a16:creationId xmlns:a16="http://schemas.microsoft.com/office/drawing/2014/main" id="{297E6CFF-0672-49B1-5D89-8609014FD199}"/>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184925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E0B60-75A0-47AB-5D5B-7058153AD525}"/>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3" name="Footer Placeholder 2">
            <a:extLst>
              <a:ext uri="{FF2B5EF4-FFF2-40B4-BE49-F238E27FC236}">
                <a16:creationId xmlns:a16="http://schemas.microsoft.com/office/drawing/2014/main" id="{E722078E-3F0D-ABF2-B184-F21BFDFBAA9E}"/>
              </a:ext>
            </a:extLst>
          </p:cNvPr>
          <p:cNvSpPr>
            <a:spLocks noGrp="1"/>
          </p:cNvSpPr>
          <p:nvPr>
            <p:ph type="ftr" sz="quarter" idx="11"/>
          </p:nvPr>
        </p:nvSpPr>
        <p:spPr/>
        <p:txBody>
          <a:bodyPr/>
          <a:lstStyle/>
          <a:p>
            <a:endParaRPr lang="en-CR"/>
          </a:p>
        </p:txBody>
      </p:sp>
      <p:sp>
        <p:nvSpPr>
          <p:cNvPr id="4" name="Slide Number Placeholder 3">
            <a:extLst>
              <a:ext uri="{FF2B5EF4-FFF2-40B4-BE49-F238E27FC236}">
                <a16:creationId xmlns:a16="http://schemas.microsoft.com/office/drawing/2014/main" id="{5F4EBAB6-DA91-917C-694D-C2BC8295BDBE}"/>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108947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2FFA-6E3F-AE8B-306A-0FDA23D51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Content Placeholder 2">
            <a:extLst>
              <a:ext uri="{FF2B5EF4-FFF2-40B4-BE49-F238E27FC236}">
                <a16:creationId xmlns:a16="http://schemas.microsoft.com/office/drawing/2014/main" id="{265F12D3-85EB-840F-57FD-13FEA4DC1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Text Placeholder 3">
            <a:extLst>
              <a:ext uri="{FF2B5EF4-FFF2-40B4-BE49-F238E27FC236}">
                <a16:creationId xmlns:a16="http://schemas.microsoft.com/office/drawing/2014/main" id="{4980F4F1-484D-79BF-1123-385616FBB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B99AF-96A3-D22B-B8F5-43A1BDD357E2}"/>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6" name="Footer Placeholder 5">
            <a:extLst>
              <a:ext uri="{FF2B5EF4-FFF2-40B4-BE49-F238E27FC236}">
                <a16:creationId xmlns:a16="http://schemas.microsoft.com/office/drawing/2014/main" id="{586217FE-0694-61E6-AFCF-431B7424324D}"/>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B45EC611-9D24-D30C-F4ED-9774461C58B7}"/>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275128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26D7-22D0-3AC0-42ED-650CED1F9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Picture Placeholder 2">
            <a:extLst>
              <a:ext uri="{FF2B5EF4-FFF2-40B4-BE49-F238E27FC236}">
                <a16:creationId xmlns:a16="http://schemas.microsoft.com/office/drawing/2014/main" id="{3E362910-1F8B-942E-0917-E3DF33817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R"/>
          </a:p>
        </p:txBody>
      </p:sp>
      <p:sp>
        <p:nvSpPr>
          <p:cNvPr id="4" name="Text Placeholder 3">
            <a:extLst>
              <a:ext uri="{FF2B5EF4-FFF2-40B4-BE49-F238E27FC236}">
                <a16:creationId xmlns:a16="http://schemas.microsoft.com/office/drawing/2014/main" id="{C7176035-C07E-4646-994E-BB5608A39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E0F7A-1E2B-2889-31BA-3525C5298FCD}"/>
              </a:ext>
            </a:extLst>
          </p:cNvPr>
          <p:cNvSpPr>
            <a:spLocks noGrp="1"/>
          </p:cNvSpPr>
          <p:nvPr>
            <p:ph type="dt" sz="half" idx="10"/>
          </p:nvPr>
        </p:nvSpPr>
        <p:spPr/>
        <p:txBody>
          <a:bodyPr/>
          <a:lstStyle/>
          <a:p>
            <a:fld id="{CF6D3A03-E46C-374C-9EDB-1DB5E450F52B}" type="datetimeFigureOut">
              <a:rPr lang="en-CR" smtClean="0"/>
              <a:t>03/07/2025</a:t>
            </a:fld>
            <a:endParaRPr lang="en-CR"/>
          </a:p>
        </p:txBody>
      </p:sp>
      <p:sp>
        <p:nvSpPr>
          <p:cNvPr id="6" name="Footer Placeholder 5">
            <a:extLst>
              <a:ext uri="{FF2B5EF4-FFF2-40B4-BE49-F238E27FC236}">
                <a16:creationId xmlns:a16="http://schemas.microsoft.com/office/drawing/2014/main" id="{670D1B33-2BF0-A8BE-7D96-A2B5FAEB7EB7}"/>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997C2397-C88F-5673-B9B2-D91FF84D72AC}"/>
              </a:ext>
            </a:extLst>
          </p:cNvPr>
          <p:cNvSpPr>
            <a:spLocks noGrp="1"/>
          </p:cNvSpPr>
          <p:nvPr>
            <p:ph type="sldNum" sz="quarter" idx="12"/>
          </p:nvPr>
        </p:nvSpPr>
        <p:spPr/>
        <p:txBody>
          <a:bodyPr/>
          <a:lstStyle/>
          <a:p>
            <a:fld id="{073FD484-95C3-3241-A604-CF8A51E02701}" type="slidenum">
              <a:rPr lang="en-CR" smtClean="0"/>
              <a:t>‹#›</a:t>
            </a:fld>
            <a:endParaRPr lang="en-CR"/>
          </a:p>
        </p:txBody>
      </p:sp>
    </p:spTree>
    <p:extLst>
      <p:ext uri="{BB962C8B-B14F-4D97-AF65-F5344CB8AC3E}">
        <p14:creationId xmlns:p14="http://schemas.microsoft.com/office/powerpoint/2010/main" val="380626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8C23C-F308-C7D0-C615-64AD9EC8C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R"/>
          </a:p>
        </p:txBody>
      </p:sp>
      <p:sp>
        <p:nvSpPr>
          <p:cNvPr id="3" name="Text Placeholder 2">
            <a:extLst>
              <a:ext uri="{FF2B5EF4-FFF2-40B4-BE49-F238E27FC236}">
                <a16:creationId xmlns:a16="http://schemas.microsoft.com/office/drawing/2014/main" id="{926382F4-0E5D-8EB4-CB43-9A8936378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CD7CAE07-484B-52FD-CBC5-6533BC75B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D3A03-E46C-374C-9EDB-1DB5E450F52B}" type="datetimeFigureOut">
              <a:rPr lang="en-CR" smtClean="0"/>
              <a:t>03/07/2025</a:t>
            </a:fld>
            <a:endParaRPr lang="en-CR"/>
          </a:p>
        </p:txBody>
      </p:sp>
      <p:sp>
        <p:nvSpPr>
          <p:cNvPr id="5" name="Footer Placeholder 4">
            <a:extLst>
              <a:ext uri="{FF2B5EF4-FFF2-40B4-BE49-F238E27FC236}">
                <a16:creationId xmlns:a16="http://schemas.microsoft.com/office/drawing/2014/main" id="{7694D7F3-2A04-0C02-F9A1-B3F5E61CA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R"/>
          </a:p>
        </p:txBody>
      </p:sp>
      <p:sp>
        <p:nvSpPr>
          <p:cNvPr id="6" name="Slide Number Placeholder 5">
            <a:extLst>
              <a:ext uri="{FF2B5EF4-FFF2-40B4-BE49-F238E27FC236}">
                <a16:creationId xmlns:a16="http://schemas.microsoft.com/office/drawing/2014/main" id="{B91C6137-9593-A70B-72B8-396A8D3F0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FD484-95C3-3241-A604-CF8A51E02701}" type="slidenum">
              <a:rPr lang="en-CR" smtClean="0"/>
              <a:t>‹#›</a:t>
            </a:fld>
            <a:endParaRPr lang="en-CR"/>
          </a:p>
        </p:txBody>
      </p:sp>
      <p:sp>
        <p:nvSpPr>
          <p:cNvPr id="8" name="TextBox 7">
            <a:extLst>
              <a:ext uri="{FF2B5EF4-FFF2-40B4-BE49-F238E27FC236}">
                <a16:creationId xmlns:a16="http://schemas.microsoft.com/office/drawing/2014/main" id="{D7DDEEE3-01C7-F318-50E1-93D229A8886E}"/>
              </a:ext>
            </a:extLst>
          </p:cNvPr>
          <p:cNvSpPr txBox="1"/>
          <p:nvPr userDrawn="1">
            <p:extLst>
              <p:ext uri="{1162E1C5-73C7-4A58-AE30-91384D911F3F}">
                <p184:classification xmlns:p184="http://schemas.microsoft.com/office/powerpoint/2018/4/main" val="ftr"/>
              </p:ext>
            </p:extLst>
          </p:nvPr>
        </p:nvSpPr>
        <p:spPr>
          <a:xfrm>
            <a:off x="5299837" y="6642100"/>
            <a:ext cx="1627188" cy="152400"/>
          </a:xfrm>
          <a:prstGeom prst="rect">
            <a:avLst/>
          </a:prstGeom>
        </p:spPr>
        <p:txBody>
          <a:bodyPr horzOverflow="overflow" lIns="0" tIns="0" rIns="0" bIns="0">
            <a:spAutoFit/>
          </a:bodyPr>
          <a:lstStyle/>
          <a:p>
            <a:pPr algn="l"/>
            <a:r>
              <a:rPr lang="en-US" sz="1000">
                <a:solidFill>
                  <a:srgbClr val="EC6414"/>
                </a:solidFill>
                <a:latin typeface="arial" panose="020B0604020202020204" pitchFamily="34" charset="0"/>
                <a:cs typeface="arial" panose="020B0604020202020204" pitchFamily="34" charset="0"/>
              </a:rPr>
              <a:t>CONFIDENCIAL EXTERNO</a:t>
            </a:r>
          </a:p>
        </p:txBody>
      </p:sp>
    </p:spTree>
    <p:extLst>
      <p:ext uri="{BB962C8B-B14F-4D97-AF65-F5344CB8AC3E}">
        <p14:creationId xmlns:p14="http://schemas.microsoft.com/office/powerpoint/2010/main" val="800151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7.svg"/><Relationship Id="rId10" Type="http://schemas.openxmlformats.org/officeDocument/2006/relationships/image" Target="../media/image16.svg"/><Relationship Id="rId4" Type="http://schemas.openxmlformats.org/officeDocument/2006/relationships/image" Target="../media/image6.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5.png"/><Relationship Id="rId3" Type="http://schemas.openxmlformats.org/officeDocument/2006/relationships/image" Target="../media/image17.jpeg"/><Relationship Id="rId7" Type="http://schemas.openxmlformats.org/officeDocument/2006/relationships/image" Target="../media/image8.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image" Target="../media/image18.jpeg"/><Relationship Id="rId9" Type="http://schemas.openxmlformats.org/officeDocument/2006/relationships/image" Target="../media/image10.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22.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21.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9.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gif"/><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tractor in a field&#10;&#10;Description automatically generated">
            <a:extLst>
              <a:ext uri="{FF2B5EF4-FFF2-40B4-BE49-F238E27FC236}">
                <a16:creationId xmlns:a16="http://schemas.microsoft.com/office/drawing/2014/main" id="{26D87363-52D8-ECB6-906A-692008146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8" name="Round Same Side Corner Rectangle 17">
            <a:extLst>
              <a:ext uri="{FF2B5EF4-FFF2-40B4-BE49-F238E27FC236}">
                <a16:creationId xmlns:a16="http://schemas.microsoft.com/office/drawing/2014/main" id="{E5ADD528-CB23-3E85-FDEB-4AA50F19FC11}"/>
              </a:ext>
            </a:extLst>
          </p:cNvPr>
          <p:cNvSpPr/>
          <p:nvPr/>
        </p:nvSpPr>
        <p:spPr>
          <a:xfrm rot="5400000">
            <a:off x="2485920" y="2247377"/>
            <a:ext cx="6868506" cy="2354094"/>
          </a:xfrm>
          <a:prstGeom prst="round2SameRect">
            <a:avLst>
              <a:gd name="adj1" fmla="val 2947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1" name="Title 2">
            <a:extLst>
              <a:ext uri="{FF2B5EF4-FFF2-40B4-BE49-F238E27FC236}">
                <a16:creationId xmlns:a16="http://schemas.microsoft.com/office/drawing/2014/main" id="{4A6859B9-371C-B275-C729-4052723E5DFE}"/>
              </a:ext>
            </a:extLst>
          </p:cNvPr>
          <p:cNvSpPr txBox="1">
            <a:spLocks/>
          </p:cNvSpPr>
          <p:nvPr/>
        </p:nvSpPr>
        <p:spPr>
          <a:xfrm>
            <a:off x="1695493" y="1327478"/>
            <a:ext cx="5330757" cy="1439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b="1" dirty="0">
                <a:solidFill>
                  <a:schemeClr val="tx2"/>
                </a:solidFill>
                <a:latin typeface="Arial" panose="020B0604020202020204" pitchFamily="34" charset="0"/>
                <a:cs typeface="Arial" panose="020B0604020202020204" pitchFamily="34" charset="0"/>
              </a:rPr>
              <a:t>CABEI’s Experience with Private Sector: </a:t>
            </a:r>
            <a:r>
              <a:rPr lang="en-US" dirty="0">
                <a:solidFill>
                  <a:schemeClr val="tx2"/>
                </a:solidFill>
                <a:latin typeface="Arial" panose="020B0604020202020204" pitchFamily="34" charset="0"/>
                <a:cs typeface="Arial" panose="020B0604020202020204" pitchFamily="34" charset="0"/>
              </a:rPr>
              <a:t>findings and exploring the way forward</a:t>
            </a:r>
          </a:p>
        </p:txBody>
      </p:sp>
      <p:sp>
        <p:nvSpPr>
          <p:cNvPr id="2" name="Rounded Rectangle 1">
            <a:extLst>
              <a:ext uri="{FF2B5EF4-FFF2-40B4-BE49-F238E27FC236}">
                <a16:creationId xmlns:a16="http://schemas.microsoft.com/office/drawing/2014/main" id="{F4127D74-A648-544D-20B1-66D7CF59CD6E}"/>
              </a:ext>
            </a:extLst>
          </p:cNvPr>
          <p:cNvSpPr/>
          <p:nvPr/>
        </p:nvSpPr>
        <p:spPr>
          <a:xfrm>
            <a:off x="1797307" y="658539"/>
            <a:ext cx="1776450" cy="393539"/>
          </a:xfrm>
          <a:prstGeom prst="roundRect">
            <a:avLst>
              <a:gd name="adj" fmla="val 50000"/>
            </a:avLst>
          </a:prstGeom>
          <a:solidFill>
            <a:srgbClr val="004B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March</a:t>
            </a:r>
            <a:r>
              <a:rPr lang="en-US" sz="1400" b="1">
                <a:solidFill>
                  <a:schemeClr val="tx2"/>
                </a:solidFill>
                <a:latin typeface="Arial" panose="020B0604020202020204" pitchFamily="34" charset="0"/>
                <a:cs typeface="Arial" panose="020B0604020202020204" pitchFamily="34" charset="0"/>
              </a:rPr>
              <a:t> </a:t>
            </a:r>
            <a:r>
              <a:rPr lang="en-US" sz="1400" b="1">
                <a:solidFill>
                  <a:schemeClr val="bg1"/>
                </a:solidFill>
                <a:latin typeface="Arial" panose="020B0604020202020204" pitchFamily="34" charset="0"/>
                <a:cs typeface="Arial" panose="020B0604020202020204" pitchFamily="34" charset="0"/>
              </a:rPr>
              <a:t>•</a:t>
            </a:r>
            <a:r>
              <a:rPr lang="en-US" sz="1400" b="1">
                <a:solidFill>
                  <a:schemeClr val="tx2"/>
                </a:solidFill>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2025</a:t>
            </a:r>
          </a:p>
        </p:txBody>
      </p:sp>
      <p:sp>
        <p:nvSpPr>
          <p:cNvPr id="3" name="Rectangle 2">
            <a:extLst>
              <a:ext uri="{FF2B5EF4-FFF2-40B4-BE49-F238E27FC236}">
                <a16:creationId xmlns:a16="http://schemas.microsoft.com/office/drawing/2014/main" id="{90F95556-3533-D99E-F2E5-557F901E2467}"/>
              </a:ext>
            </a:extLst>
          </p:cNvPr>
          <p:cNvSpPr/>
          <p:nvPr/>
        </p:nvSpPr>
        <p:spPr>
          <a:xfrm>
            <a:off x="1165983" y="0"/>
            <a:ext cx="195653" cy="4259484"/>
          </a:xfrm>
          <a:prstGeom prst="rect">
            <a:avLst/>
          </a:prstGeom>
          <a:solidFill>
            <a:srgbClr val="009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Rectangle 3">
            <a:extLst>
              <a:ext uri="{FF2B5EF4-FFF2-40B4-BE49-F238E27FC236}">
                <a16:creationId xmlns:a16="http://schemas.microsoft.com/office/drawing/2014/main" id="{F8036F48-AE44-784B-18E9-3B374A16D96D}"/>
              </a:ext>
            </a:extLst>
          </p:cNvPr>
          <p:cNvSpPr/>
          <p:nvPr/>
        </p:nvSpPr>
        <p:spPr>
          <a:xfrm>
            <a:off x="1165983" y="5907552"/>
            <a:ext cx="195653" cy="950445"/>
          </a:xfrm>
          <a:prstGeom prst="rect">
            <a:avLst/>
          </a:prstGeom>
          <a:solidFill>
            <a:srgbClr val="009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itle 2">
            <a:extLst>
              <a:ext uri="{FF2B5EF4-FFF2-40B4-BE49-F238E27FC236}">
                <a16:creationId xmlns:a16="http://schemas.microsoft.com/office/drawing/2014/main" id="{4511C864-E382-04C0-A83F-5A533FB16259}"/>
              </a:ext>
            </a:extLst>
          </p:cNvPr>
          <p:cNvSpPr txBox="1">
            <a:spLocks/>
          </p:cNvSpPr>
          <p:nvPr/>
        </p:nvSpPr>
        <p:spPr>
          <a:xfrm>
            <a:off x="1767683" y="5964563"/>
            <a:ext cx="5329537" cy="836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en-US" sz="2000">
                <a:solidFill>
                  <a:srgbClr val="004BCE"/>
                </a:solidFill>
                <a:latin typeface="Arial" panose="020B0604020202020204" pitchFamily="34" charset="0"/>
                <a:cs typeface="Arial" panose="020B0604020202020204" pitchFamily="34" charset="0"/>
              </a:rPr>
              <a:t>Independent Evaluation Office (ODEI)</a:t>
            </a:r>
          </a:p>
        </p:txBody>
      </p:sp>
      <p:pic>
        <p:nvPicPr>
          <p:cNvPr id="14" name="Picture 13" descr="A blue and black logo&#10;&#10;Description automatically generated">
            <a:extLst>
              <a:ext uri="{FF2B5EF4-FFF2-40B4-BE49-F238E27FC236}">
                <a16:creationId xmlns:a16="http://schemas.microsoft.com/office/drawing/2014/main" id="{6A8D9367-F79B-625D-E335-A06F5D1BDC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940" y="4416745"/>
            <a:ext cx="4400928" cy="1314229"/>
          </a:xfrm>
          <a:prstGeom prst="rect">
            <a:avLst/>
          </a:prstGeom>
        </p:spPr>
      </p:pic>
    </p:spTree>
    <p:extLst>
      <p:ext uri="{BB962C8B-B14F-4D97-AF65-F5344CB8AC3E}">
        <p14:creationId xmlns:p14="http://schemas.microsoft.com/office/powerpoint/2010/main" val="52428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214247-05E8-B1CE-0BF0-DBD108865DA0}"/>
              </a:ext>
            </a:extLst>
          </p:cNvPr>
          <p:cNvSpPr txBox="1"/>
          <p:nvPr/>
        </p:nvSpPr>
        <p:spPr>
          <a:xfrm>
            <a:off x="1561479" y="1981053"/>
            <a:ext cx="9113608" cy="4647426"/>
          </a:xfrm>
          <a:prstGeom prst="rect">
            <a:avLst/>
          </a:prstGeom>
          <a:noFill/>
        </p:spPr>
        <p:txBody>
          <a:bodyPr wrap="square" lIns="91440" tIns="45720" rIns="91440" bIns="45720" anchor="t">
            <a:spAutoFit/>
          </a:bodyPr>
          <a:lstStyle/>
          <a:p>
            <a:r>
              <a:rPr lang="en-US" sz="2400" b="1" dirty="0">
                <a:solidFill>
                  <a:schemeClr val="accent1"/>
                </a:solidFill>
                <a:latin typeface="Arial"/>
                <a:ea typeface="+mj-ea"/>
                <a:cs typeface="Arial"/>
              </a:rPr>
              <a:t>Theory of change (</a:t>
            </a:r>
            <a:r>
              <a:rPr lang="en-US" sz="2400" b="1" dirty="0" err="1">
                <a:solidFill>
                  <a:schemeClr val="accent1"/>
                </a:solidFill>
                <a:latin typeface="Arial"/>
                <a:ea typeface="+mj-ea"/>
                <a:cs typeface="Arial"/>
              </a:rPr>
              <a:t>ToC</a:t>
            </a:r>
            <a:r>
              <a:rPr lang="en-US" sz="2400" b="1" dirty="0">
                <a:solidFill>
                  <a:schemeClr val="accent1"/>
                </a:solidFill>
                <a:latin typeface="Arial"/>
                <a:ea typeface="+mj-ea"/>
                <a:cs typeface="Arial"/>
              </a:rPr>
              <a:t>)</a:t>
            </a:r>
          </a:p>
          <a:p>
            <a:pPr marL="342900" indent="-342900">
              <a:buFont typeface="Courier New" panose="02070309020205020404" pitchFamily="49" charset="0"/>
              <a:buChar char="o"/>
            </a:pPr>
            <a:r>
              <a:rPr lang="en-US" sz="2000" dirty="0"/>
              <a:t>Do we have a common approach on the </a:t>
            </a:r>
            <a:r>
              <a:rPr lang="en-US" sz="2000" dirty="0" err="1"/>
              <a:t>ToC</a:t>
            </a:r>
            <a:r>
              <a:rPr lang="en-US" sz="2000" dirty="0"/>
              <a:t> in the private sector?</a:t>
            </a:r>
          </a:p>
          <a:p>
            <a:pPr marL="342900" indent="-342900">
              <a:buFont typeface="Courier New" panose="02070309020205020404" pitchFamily="49" charset="0"/>
              <a:buChar char="o"/>
            </a:pPr>
            <a:r>
              <a:rPr lang="en-US" sz="2000" dirty="0"/>
              <a:t>How can the Good Practice Standards for Evaluation of Private Sector Investment Operations (GPS) be redesigned to better capture the development impact of private sector projects, particularly in underserved sectors and regions, and how can non-financial additionality be effectively evaluated to demonstrate the unique value MDBs bring?</a:t>
            </a:r>
            <a:endParaRPr lang="en-US" sz="2400" b="1" dirty="0">
              <a:solidFill>
                <a:schemeClr val="accent1"/>
              </a:solidFill>
              <a:latin typeface="Arial" panose="020B0604020202020204" pitchFamily="34" charset="0"/>
              <a:ea typeface="+mj-ea"/>
              <a:cs typeface="Arial" panose="020B0604020202020204" pitchFamily="34" charset="0"/>
            </a:endParaRPr>
          </a:p>
          <a:p>
            <a:endParaRPr lang="en-US" sz="2400" b="1" dirty="0">
              <a:solidFill>
                <a:schemeClr val="accent1"/>
              </a:solidFill>
              <a:latin typeface="Arial" panose="020B0604020202020204" pitchFamily="34" charset="0"/>
              <a:ea typeface="+mj-ea"/>
              <a:cs typeface="Arial" panose="020B0604020202020204" pitchFamily="34" charset="0"/>
            </a:endParaRPr>
          </a:p>
          <a:p>
            <a:r>
              <a:rPr lang="en-US" sz="2400" b="1" dirty="0">
                <a:solidFill>
                  <a:srgbClr val="26B170"/>
                </a:solidFill>
                <a:latin typeface="Arial"/>
                <a:ea typeface="+mj-ea"/>
                <a:cs typeface="Arial"/>
              </a:rPr>
              <a:t>Enable business environment</a:t>
            </a:r>
          </a:p>
          <a:p>
            <a:pPr marL="342900" indent="-342900">
              <a:buFont typeface="Courier New" panose="02070309020205020404" pitchFamily="49" charset="0"/>
              <a:buChar char="o"/>
            </a:pPr>
            <a:r>
              <a:rPr lang="en-US" sz="2000" dirty="0"/>
              <a:t>What are we doing as MDBs to enable those conditions to finance private?</a:t>
            </a:r>
          </a:p>
          <a:p>
            <a:pPr marL="342900" indent="-342900">
              <a:buFont typeface="Courier New" panose="02070309020205020404" pitchFamily="49" charset="0"/>
              <a:buChar char="o"/>
            </a:pPr>
            <a:r>
              <a:rPr lang="en-US" sz="2000" dirty="0"/>
              <a:t>What role can evaluation play in improving the design and implementation of PPPs and tailored financial products to ensure they deliver both financial returns and sustainable development outcomes?</a:t>
            </a:r>
          </a:p>
          <a:p>
            <a:pPr marL="342900" indent="-342900">
              <a:buFont typeface="Courier New" panose="02070309020205020404" pitchFamily="49" charset="0"/>
              <a:buChar char="o"/>
            </a:pPr>
            <a:endParaRPr lang="en-US" sz="2400" dirty="0">
              <a:cs typeface="Arial"/>
            </a:endParaRPr>
          </a:p>
        </p:txBody>
      </p:sp>
      <p:pic>
        <p:nvPicPr>
          <p:cNvPr id="4" name="Picture 3">
            <a:extLst>
              <a:ext uri="{FF2B5EF4-FFF2-40B4-BE49-F238E27FC236}">
                <a16:creationId xmlns:a16="http://schemas.microsoft.com/office/drawing/2014/main" id="{08FD1727-6B0B-6BB6-52B7-2F189C2454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6127" y="-1"/>
            <a:ext cx="6301312" cy="1662622"/>
          </a:xfrm>
          <a:prstGeom prst="rect">
            <a:avLst/>
          </a:prstGeom>
        </p:spPr>
      </p:pic>
      <p:sp>
        <p:nvSpPr>
          <p:cNvPr id="5" name="Round Single Corner Rectangle 4">
            <a:extLst>
              <a:ext uri="{FF2B5EF4-FFF2-40B4-BE49-F238E27FC236}">
                <a16:creationId xmlns:a16="http://schemas.microsoft.com/office/drawing/2014/main" id="{6AFEA262-B630-EB1B-878C-C08D6F2F0252}"/>
              </a:ext>
            </a:extLst>
          </p:cNvPr>
          <p:cNvSpPr/>
          <p:nvPr/>
        </p:nvSpPr>
        <p:spPr>
          <a:xfrm rot="10800000" flipH="1">
            <a:off x="0" y="0"/>
            <a:ext cx="6472522" cy="1662620"/>
          </a:xfrm>
          <a:prstGeom prst="round1Rect">
            <a:avLst>
              <a:gd name="adj" fmla="val 0"/>
            </a:avLst>
          </a:prstGeom>
          <a:gradFill>
            <a:gsLst>
              <a:gs pos="100000">
                <a:schemeClr val="accent5">
                  <a:alpha val="0"/>
                </a:schemeClr>
              </a:gs>
              <a:gs pos="63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pic>
        <p:nvPicPr>
          <p:cNvPr id="6" name="Graphic 5">
            <a:extLst>
              <a:ext uri="{FF2B5EF4-FFF2-40B4-BE49-F238E27FC236}">
                <a16:creationId xmlns:a16="http://schemas.microsoft.com/office/drawing/2014/main" id="{C84623A0-533E-41B5-2560-2ADFB2A0B16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8681713" y="496046"/>
            <a:ext cx="1175724" cy="1175724"/>
          </a:xfrm>
          <a:prstGeom prst="rect">
            <a:avLst/>
          </a:prstGeom>
        </p:spPr>
      </p:pic>
      <p:grpSp>
        <p:nvGrpSpPr>
          <p:cNvPr id="8" name="Group 7">
            <a:extLst>
              <a:ext uri="{FF2B5EF4-FFF2-40B4-BE49-F238E27FC236}">
                <a16:creationId xmlns:a16="http://schemas.microsoft.com/office/drawing/2014/main" id="{8D220222-EA96-0315-4F76-B42A3CE7E457}"/>
              </a:ext>
            </a:extLst>
          </p:cNvPr>
          <p:cNvGrpSpPr/>
          <p:nvPr/>
        </p:nvGrpSpPr>
        <p:grpSpPr>
          <a:xfrm>
            <a:off x="-1" y="-1"/>
            <a:ext cx="548717" cy="1492486"/>
            <a:chOff x="-1" y="355776"/>
            <a:chExt cx="548717" cy="1492486"/>
          </a:xfrm>
        </p:grpSpPr>
        <p:sp>
          <p:nvSpPr>
            <p:cNvPr id="9" name="Round Single Corner Rectangle 8">
              <a:extLst>
                <a:ext uri="{FF2B5EF4-FFF2-40B4-BE49-F238E27FC236}">
                  <a16:creationId xmlns:a16="http://schemas.microsoft.com/office/drawing/2014/main" id="{26D71A6E-1B34-1F14-A9B6-442BC3E65F66}"/>
                </a:ext>
              </a:extLst>
            </p:cNvPr>
            <p:cNvSpPr/>
            <p:nvPr/>
          </p:nvSpPr>
          <p:spPr>
            <a:xfrm rot="10800000" flipH="1">
              <a:off x="-1" y="355776"/>
              <a:ext cx="548717" cy="1492486"/>
            </a:xfrm>
            <a:prstGeom prst="round1Rect">
              <a:avLst>
                <a:gd name="adj" fmla="val 50000"/>
              </a:avLst>
            </a:prstGeom>
            <a:gradFill>
              <a:gsLst>
                <a:gs pos="99000">
                  <a:schemeClr val="accent5">
                    <a:alpha val="0"/>
                  </a:schemeClr>
                </a:gs>
                <a:gs pos="0">
                  <a:schemeClr val="accent5">
                    <a:alpha val="39402"/>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ound Single Corner Rectangle 9">
              <a:extLst>
                <a:ext uri="{FF2B5EF4-FFF2-40B4-BE49-F238E27FC236}">
                  <a16:creationId xmlns:a16="http://schemas.microsoft.com/office/drawing/2014/main" id="{C4392A4A-5C6A-5828-EA76-B095B25CD188}"/>
                </a:ext>
              </a:extLst>
            </p:cNvPr>
            <p:cNvSpPr/>
            <p:nvPr/>
          </p:nvSpPr>
          <p:spPr>
            <a:xfrm rot="10800000" flipH="1">
              <a:off x="-1" y="355776"/>
              <a:ext cx="548717" cy="789099"/>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Rounded Rectangle 10">
            <a:extLst>
              <a:ext uri="{FF2B5EF4-FFF2-40B4-BE49-F238E27FC236}">
                <a16:creationId xmlns:a16="http://schemas.microsoft.com/office/drawing/2014/main" id="{941D6691-690D-17A7-900B-B47EFEAA7CBD}"/>
              </a:ext>
            </a:extLst>
          </p:cNvPr>
          <p:cNvSpPr/>
          <p:nvPr/>
        </p:nvSpPr>
        <p:spPr>
          <a:xfrm>
            <a:off x="910583" y="1180219"/>
            <a:ext cx="2835918" cy="153467"/>
          </a:xfrm>
          <a:prstGeom prst="roundRect">
            <a:avLst>
              <a:gd name="adj" fmla="val 50000"/>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2" name="TextBox 11">
            <a:extLst>
              <a:ext uri="{FF2B5EF4-FFF2-40B4-BE49-F238E27FC236}">
                <a16:creationId xmlns:a16="http://schemas.microsoft.com/office/drawing/2014/main" id="{B2583EC1-DD59-70D1-418A-3F396AE6056F}"/>
              </a:ext>
            </a:extLst>
          </p:cNvPr>
          <p:cNvSpPr txBox="1"/>
          <p:nvPr/>
        </p:nvSpPr>
        <p:spPr>
          <a:xfrm>
            <a:off x="1010714" y="318431"/>
            <a:ext cx="3858114" cy="1077218"/>
          </a:xfrm>
          <a:prstGeom prst="rect">
            <a:avLst/>
          </a:prstGeom>
          <a:noFill/>
        </p:spPr>
        <p:txBody>
          <a:bodyPr wrap="square" rtlCol="0">
            <a:spAutoFit/>
          </a:bodyPr>
          <a:lstStyle/>
          <a:p>
            <a:pPr>
              <a:lnSpc>
                <a:spcPct val="80000"/>
              </a:lnSpc>
            </a:pPr>
            <a:r>
              <a:rPr lang="en-US" sz="4000" b="1">
                <a:solidFill>
                  <a:schemeClr val="bg1"/>
                </a:solidFill>
              </a:rPr>
              <a:t>Our way forward</a:t>
            </a:r>
          </a:p>
        </p:txBody>
      </p:sp>
      <p:cxnSp>
        <p:nvCxnSpPr>
          <p:cNvPr id="19" name="Straight Connector 18">
            <a:extLst>
              <a:ext uri="{FF2B5EF4-FFF2-40B4-BE49-F238E27FC236}">
                <a16:creationId xmlns:a16="http://schemas.microsoft.com/office/drawing/2014/main" id="{18DACCE0-719B-758A-6CC0-0388079878E8}"/>
              </a:ext>
            </a:extLst>
          </p:cNvPr>
          <p:cNvCxnSpPr>
            <a:cxnSpLocks/>
          </p:cNvCxnSpPr>
          <p:nvPr/>
        </p:nvCxnSpPr>
        <p:spPr>
          <a:xfrm>
            <a:off x="1340291" y="1981053"/>
            <a:ext cx="0" cy="1345077"/>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40087EA-8A10-FD9F-0018-5CCDA62FA89D}"/>
              </a:ext>
            </a:extLst>
          </p:cNvPr>
          <p:cNvCxnSpPr>
            <a:cxnSpLocks/>
          </p:cNvCxnSpPr>
          <p:nvPr/>
        </p:nvCxnSpPr>
        <p:spPr>
          <a:xfrm>
            <a:off x="1340291" y="3954780"/>
            <a:ext cx="0" cy="2116411"/>
          </a:xfrm>
          <a:prstGeom prst="line">
            <a:avLst/>
          </a:prstGeom>
          <a:ln w="15875">
            <a:solidFill>
              <a:srgbClr val="26B170"/>
            </a:solidFill>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D838B6A-3BE8-17D3-1293-25E1DD683D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090" t="35792" r="19069" b="37155"/>
          <a:stretch/>
        </p:blipFill>
        <p:spPr>
          <a:xfrm>
            <a:off x="10476043" y="161364"/>
            <a:ext cx="1546813" cy="386878"/>
          </a:xfrm>
          <a:prstGeom prst="rect">
            <a:avLst/>
          </a:prstGeom>
        </p:spPr>
      </p:pic>
      <p:sp>
        <p:nvSpPr>
          <p:cNvPr id="3" name="TextBox 2">
            <a:extLst>
              <a:ext uri="{FF2B5EF4-FFF2-40B4-BE49-F238E27FC236}">
                <a16:creationId xmlns:a16="http://schemas.microsoft.com/office/drawing/2014/main" id="{27A96F18-B443-FC83-A4E1-F60B2D5C2D2B}"/>
              </a:ext>
            </a:extLst>
          </p:cNvPr>
          <p:cNvSpPr txBox="1"/>
          <p:nvPr/>
        </p:nvSpPr>
        <p:spPr>
          <a:xfrm>
            <a:off x="5105400" y="6518698"/>
            <a:ext cx="2038350" cy="276999"/>
          </a:xfrm>
          <a:prstGeom prst="rect">
            <a:avLst/>
          </a:prstGeom>
          <a:solidFill>
            <a:schemeClr val="bg1"/>
          </a:solidFill>
        </p:spPr>
        <p:txBody>
          <a:bodyPr wrap="square" rtlCol="0">
            <a:spAutoFit/>
          </a:bodyPr>
          <a:lstStyle/>
          <a:p>
            <a:endParaRPr lang="en-US" sz="1200" dirty="0"/>
          </a:p>
        </p:txBody>
      </p:sp>
    </p:spTree>
    <p:extLst>
      <p:ext uri="{BB962C8B-B14F-4D97-AF65-F5344CB8AC3E}">
        <p14:creationId xmlns:p14="http://schemas.microsoft.com/office/powerpoint/2010/main" val="280667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ractor in a field&#10;&#10;Description automatically generated">
            <a:extLst>
              <a:ext uri="{FF2B5EF4-FFF2-40B4-BE49-F238E27FC236}">
                <a16:creationId xmlns:a16="http://schemas.microsoft.com/office/drawing/2014/main" id="{DC24525E-E9BD-5FD2-DBB9-2551CED2D5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white letter on a black background&#10;&#10;Description automatically generated">
            <a:extLst>
              <a:ext uri="{FF2B5EF4-FFF2-40B4-BE49-F238E27FC236}">
                <a16:creationId xmlns:a16="http://schemas.microsoft.com/office/drawing/2014/main" id="{444B5E56-B427-A5D0-4748-560BA58906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3427" y="4448242"/>
            <a:ext cx="5725845" cy="876165"/>
          </a:xfrm>
          <a:prstGeom prst="rect">
            <a:avLst/>
          </a:prstGeom>
        </p:spPr>
      </p:pic>
    </p:spTree>
    <p:extLst>
      <p:ext uri="{BB962C8B-B14F-4D97-AF65-F5344CB8AC3E}">
        <p14:creationId xmlns:p14="http://schemas.microsoft.com/office/powerpoint/2010/main" val="29113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3F715C5-34F9-792D-40EA-69B004E3AE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6127" y="-1"/>
            <a:ext cx="6301312" cy="1662622"/>
          </a:xfrm>
          <a:prstGeom prst="rect">
            <a:avLst/>
          </a:prstGeom>
        </p:spPr>
      </p:pic>
      <p:sp>
        <p:nvSpPr>
          <p:cNvPr id="40" name="Round Single Corner Rectangle 39">
            <a:extLst>
              <a:ext uri="{FF2B5EF4-FFF2-40B4-BE49-F238E27FC236}">
                <a16:creationId xmlns:a16="http://schemas.microsoft.com/office/drawing/2014/main" id="{6CD9E5B3-0E2B-6697-757E-BE305AA4C81B}"/>
              </a:ext>
            </a:extLst>
          </p:cNvPr>
          <p:cNvSpPr/>
          <p:nvPr/>
        </p:nvSpPr>
        <p:spPr>
          <a:xfrm rot="10800000" flipH="1">
            <a:off x="0" y="0"/>
            <a:ext cx="6472522" cy="1662620"/>
          </a:xfrm>
          <a:prstGeom prst="round1Rect">
            <a:avLst>
              <a:gd name="adj" fmla="val 0"/>
            </a:avLst>
          </a:prstGeom>
          <a:gradFill>
            <a:gsLst>
              <a:gs pos="100000">
                <a:schemeClr val="accent5">
                  <a:alpha val="0"/>
                </a:schemeClr>
              </a:gs>
              <a:gs pos="63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5" name="Graphic 44">
            <a:extLst>
              <a:ext uri="{FF2B5EF4-FFF2-40B4-BE49-F238E27FC236}">
                <a16:creationId xmlns:a16="http://schemas.microsoft.com/office/drawing/2014/main" id="{5D16319C-110A-E244-25A7-4E1A16A4184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8681713" y="496046"/>
            <a:ext cx="1175724" cy="1175724"/>
          </a:xfrm>
          <a:prstGeom prst="rect">
            <a:avLst/>
          </a:prstGeom>
        </p:spPr>
      </p:pic>
      <p:grpSp>
        <p:nvGrpSpPr>
          <p:cNvPr id="15" name="Group 14">
            <a:extLst>
              <a:ext uri="{FF2B5EF4-FFF2-40B4-BE49-F238E27FC236}">
                <a16:creationId xmlns:a16="http://schemas.microsoft.com/office/drawing/2014/main" id="{3CC1CB40-0682-DA8C-0F6B-E0CC24996B71}"/>
              </a:ext>
            </a:extLst>
          </p:cNvPr>
          <p:cNvGrpSpPr/>
          <p:nvPr/>
        </p:nvGrpSpPr>
        <p:grpSpPr>
          <a:xfrm>
            <a:off x="-1" y="-1"/>
            <a:ext cx="548717" cy="1492486"/>
            <a:chOff x="-1" y="355776"/>
            <a:chExt cx="548717" cy="1492486"/>
          </a:xfrm>
        </p:grpSpPr>
        <p:sp>
          <p:nvSpPr>
            <p:cNvPr id="16" name="Round Single Corner Rectangle 15">
              <a:extLst>
                <a:ext uri="{FF2B5EF4-FFF2-40B4-BE49-F238E27FC236}">
                  <a16:creationId xmlns:a16="http://schemas.microsoft.com/office/drawing/2014/main" id="{C167B9A3-C9FE-AC30-0BD9-4503FD70F03E}"/>
                </a:ext>
              </a:extLst>
            </p:cNvPr>
            <p:cNvSpPr/>
            <p:nvPr/>
          </p:nvSpPr>
          <p:spPr>
            <a:xfrm rot="10800000" flipH="1">
              <a:off x="-1" y="355776"/>
              <a:ext cx="548717" cy="1492486"/>
            </a:xfrm>
            <a:prstGeom prst="round1Rect">
              <a:avLst>
                <a:gd name="adj" fmla="val 50000"/>
              </a:avLst>
            </a:prstGeom>
            <a:gradFill>
              <a:gsLst>
                <a:gs pos="99000">
                  <a:schemeClr val="accent5">
                    <a:alpha val="0"/>
                  </a:schemeClr>
                </a:gs>
                <a:gs pos="0">
                  <a:schemeClr val="accent5">
                    <a:alpha val="39402"/>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ound Single Corner Rectangle 27">
              <a:extLst>
                <a:ext uri="{FF2B5EF4-FFF2-40B4-BE49-F238E27FC236}">
                  <a16:creationId xmlns:a16="http://schemas.microsoft.com/office/drawing/2014/main" id="{2961E313-264B-C7C3-6A9D-E76363F4BEB4}"/>
                </a:ext>
              </a:extLst>
            </p:cNvPr>
            <p:cNvSpPr/>
            <p:nvPr/>
          </p:nvSpPr>
          <p:spPr>
            <a:xfrm rot="10800000" flipH="1">
              <a:off x="-1" y="355776"/>
              <a:ext cx="548717" cy="789099"/>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 name="TextBox 3">
            <a:extLst>
              <a:ext uri="{FF2B5EF4-FFF2-40B4-BE49-F238E27FC236}">
                <a16:creationId xmlns:a16="http://schemas.microsoft.com/office/drawing/2014/main" id="{954B95D6-4A06-F3A1-5EC5-9E4E01183A59}"/>
              </a:ext>
            </a:extLst>
          </p:cNvPr>
          <p:cNvSpPr txBox="1"/>
          <p:nvPr/>
        </p:nvSpPr>
        <p:spPr>
          <a:xfrm>
            <a:off x="4433102" y="1783541"/>
            <a:ext cx="6850430"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It reflects the project /company’s financial performance and achievement of project business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91F5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91F59"/>
                </a:solidFill>
                <a:effectLst/>
                <a:uLnTx/>
                <a:uFillTx/>
                <a:latin typeface="Arial" panose="020B0604020202020204"/>
                <a:ea typeface="+mn-ea"/>
                <a:cs typeface="+mn-cs"/>
              </a:rPr>
              <a:t>FPR, ROIC, achievement of appraisal projections and project business objectives, analysis of financial statements (sales, net profit, FIRR), business overall profitability, adaptability and prospects for sustainability and growth, and the </a:t>
            </a: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performance of the Intermediary</a:t>
            </a:r>
            <a:r>
              <a:rPr kumimoji="0" lang="en-US" sz="1800" b="0" i="0" u="none" strike="noStrike" kern="1200" cap="none" spc="0" normalizeH="0" baseline="0" noProof="0">
                <a:ln>
                  <a:noFill/>
                </a:ln>
                <a:solidFill>
                  <a:srgbClr val="091F59"/>
                </a:solidFill>
                <a:effectLst/>
                <a:uLnTx/>
                <a:uFillTx/>
                <a:latin typeface="Arial" panose="020B0604020202020204"/>
                <a:ea typeface="+mn-ea"/>
                <a:cs typeface="+mn-cs"/>
              </a:rPr>
              <a:t>.</a:t>
            </a:r>
          </a:p>
        </p:txBody>
      </p:sp>
      <p:sp>
        <p:nvSpPr>
          <p:cNvPr id="5" name="TextBox 4">
            <a:extLst>
              <a:ext uri="{FF2B5EF4-FFF2-40B4-BE49-F238E27FC236}">
                <a16:creationId xmlns:a16="http://schemas.microsoft.com/office/drawing/2014/main" id="{F84E9C72-9EA8-A75E-5C7B-E41E9FFD33E5}"/>
              </a:ext>
            </a:extLst>
          </p:cNvPr>
          <p:cNvSpPr txBox="1"/>
          <p:nvPr/>
        </p:nvSpPr>
        <p:spPr>
          <a:xfrm>
            <a:off x="1758067" y="2513652"/>
            <a:ext cx="1699007" cy="58477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1C7"/>
                </a:solidFill>
                <a:effectLst/>
                <a:uLnTx/>
                <a:uFillTx/>
                <a:latin typeface="Arial" panose="020B0604020202020204"/>
                <a:ea typeface="+mn-ea"/>
                <a:cs typeface="+mn-cs"/>
              </a:rPr>
              <a:t>Financial Criteria</a:t>
            </a:r>
            <a:endParaRPr kumimoji="0" lang="en-US" sz="2000" b="1" i="0" u="none" strike="noStrike" kern="1200" cap="none" spc="0" normalizeH="0" baseline="0" noProof="0" dirty="0">
              <a:ln>
                <a:noFill/>
              </a:ln>
              <a:solidFill>
                <a:srgbClr val="0071C7"/>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94D2CE6-5A25-9428-432B-AF22BCA446C8}"/>
              </a:ext>
            </a:extLst>
          </p:cNvPr>
          <p:cNvSpPr txBox="1"/>
          <p:nvPr/>
        </p:nvSpPr>
        <p:spPr>
          <a:xfrm>
            <a:off x="1801712" y="5086524"/>
            <a:ext cx="1465797" cy="58477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DD1"/>
                </a:solidFill>
                <a:effectLst/>
                <a:uLnTx/>
                <a:uFillTx/>
                <a:latin typeface="Arial" panose="020B0604020202020204"/>
                <a:ea typeface="+mn-ea"/>
                <a:cs typeface="+mn-cs"/>
              </a:rPr>
              <a:t>Economic Criteria</a:t>
            </a:r>
            <a:endParaRPr kumimoji="0" lang="en-US" sz="2000" b="1" i="0" u="none" strike="noStrike" kern="1200" cap="none" spc="0" normalizeH="0" baseline="0" noProof="0">
              <a:ln>
                <a:noFill/>
              </a:ln>
              <a:solidFill>
                <a:srgbClr val="009DD1"/>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8627CC11-8D96-215F-9D65-86C23E5723EF}"/>
              </a:ext>
            </a:extLst>
          </p:cNvPr>
          <p:cNvSpPr/>
          <p:nvPr/>
        </p:nvSpPr>
        <p:spPr>
          <a:xfrm>
            <a:off x="4023851" y="1899766"/>
            <a:ext cx="334421" cy="355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R" sz="1800" b="1"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26" name="Oval 25">
            <a:extLst>
              <a:ext uri="{FF2B5EF4-FFF2-40B4-BE49-F238E27FC236}">
                <a16:creationId xmlns:a16="http://schemas.microsoft.com/office/drawing/2014/main" id="{79933221-1B82-6D58-FE75-60BB5D5638CA}"/>
              </a:ext>
            </a:extLst>
          </p:cNvPr>
          <p:cNvSpPr/>
          <p:nvPr/>
        </p:nvSpPr>
        <p:spPr>
          <a:xfrm>
            <a:off x="3991111" y="4349703"/>
            <a:ext cx="334421" cy="3551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2</a:t>
            </a:r>
            <a:endParaRPr kumimoji="0" lang="en-CR"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BD437256-402E-3455-310E-F13ED92F36A4}"/>
              </a:ext>
            </a:extLst>
          </p:cNvPr>
          <p:cNvCxnSpPr>
            <a:cxnSpLocks/>
          </p:cNvCxnSpPr>
          <p:nvPr/>
        </p:nvCxnSpPr>
        <p:spPr>
          <a:xfrm>
            <a:off x="3660216" y="1783541"/>
            <a:ext cx="0" cy="20680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1EE9C-3082-2F07-1B70-34A0B2E8FE63}"/>
              </a:ext>
            </a:extLst>
          </p:cNvPr>
          <p:cNvCxnSpPr>
            <a:cxnSpLocks/>
          </p:cNvCxnSpPr>
          <p:nvPr/>
        </p:nvCxnSpPr>
        <p:spPr>
          <a:xfrm>
            <a:off x="3638820" y="4263755"/>
            <a:ext cx="0" cy="22017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3D30955-5179-B4A7-3C40-2A9BD275E40E}"/>
              </a:ext>
            </a:extLst>
          </p:cNvPr>
          <p:cNvGrpSpPr/>
          <p:nvPr/>
        </p:nvGrpSpPr>
        <p:grpSpPr>
          <a:xfrm>
            <a:off x="753454" y="2390417"/>
            <a:ext cx="768977" cy="768977"/>
            <a:chOff x="1610027" y="4601483"/>
            <a:chExt cx="904397" cy="904397"/>
          </a:xfrm>
        </p:grpSpPr>
        <p:sp>
          <p:nvSpPr>
            <p:cNvPr id="18" name="Rounded Rectangle 17">
              <a:extLst>
                <a:ext uri="{FF2B5EF4-FFF2-40B4-BE49-F238E27FC236}">
                  <a16:creationId xmlns:a16="http://schemas.microsoft.com/office/drawing/2014/main" id="{19AECBAB-DE2F-60BD-A35E-83EFABD3BB09}"/>
                </a:ext>
              </a:extLst>
            </p:cNvPr>
            <p:cNvSpPr/>
            <p:nvPr/>
          </p:nvSpPr>
          <p:spPr>
            <a:xfrm>
              <a:off x="1610027" y="4601483"/>
              <a:ext cx="904397" cy="904397"/>
            </a:xfrm>
            <a:prstGeom prst="roundRect">
              <a:avLst>
                <a:gd name="adj" fmla="val 26362"/>
              </a:avLst>
            </a:prstGeom>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Graphic 19">
              <a:extLst>
                <a:ext uri="{FF2B5EF4-FFF2-40B4-BE49-F238E27FC236}">
                  <a16:creationId xmlns:a16="http://schemas.microsoft.com/office/drawing/2014/main" id="{ADBCF347-6664-18AB-5B82-BEDBE193C5C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92341" y="4767107"/>
              <a:ext cx="539768" cy="573147"/>
            </a:xfrm>
            <a:prstGeom prst="rect">
              <a:avLst/>
            </a:prstGeom>
          </p:spPr>
        </p:pic>
      </p:grpSp>
      <p:grpSp>
        <p:nvGrpSpPr>
          <p:cNvPr id="29" name="Group 28">
            <a:extLst>
              <a:ext uri="{FF2B5EF4-FFF2-40B4-BE49-F238E27FC236}">
                <a16:creationId xmlns:a16="http://schemas.microsoft.com/office/drawing/2014/main" id="{03082CBA-8E0F-299F-84CC-CE98B9BAD7CC}"/>
              </a:ext>
            </a:extLst>
          </p:cNvPr>
          <p:cNvGrpSpPr/>
          <p:nvPr/>
        </p:nvGrpSpPr>
        <p:grpSpPr>
          <a:xfrm>
            <a:off x="753454" y="4962247"/>
            <a:ext cx="768977" cy="768977"/>
            <a:chOff x="9735491" y="4601483"/>
            <a:chExt cx="904397" cy="904397"/>
          </a:xfrm>
        </p:grpSpPr>
        <p:sp>
          <p:nvSpPr>
            <p:cNvPr id="32" name="Rounded Rectangle 31">
              <a:extLst>
                <a:ext uri="{FF2B5EF4-FFF2-40B4-BE49-F238E27FC236}">
                  <a16:creationId xmlns:a16="http://schemas.microsoft.com/office/drawing/2014/main" id="{6365A203-D428-55BF-26F8-5F7C45B9F69C}"/>
                </a:ext>
              </a:extLst>
            </p:cNvPr>
            <p:cNvSpPr/>
            <p:nvPr/>
          </p:nvSpPr>
          <p:spPr>
            <a:xfrm>
              <a:off x="9735491" y="4601483"/>
              <a:ext cx="904397" cy="904397"/>
            </a:xfrm>
            <a:prstGeom prst="roundRect">
              <a:avLst>
                <a:gd name="adj" fmla="val 26362"/>
              </a:avLst>
            </a:prstGeom>
            <a:solidFill>
              <a:schemeClr val="accent5"/>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Graphic 32">
              <a:extLst>
                <a:ext uri="{FF2B5EF4-FFF2-40B4-BE49-F238E27FC236}">
                  <a16:creationId xmlns:a16="http://schemas.microsoft.com/office/drawing/2014/main" id="{722F87CA-6445-5AC2-75D9-4354640D7F7F}"/>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141" b="20102"/>
            <a:stretch/>
          </p:blipFill>
          <p:spPr>
            <a:xfrm>
              <a:off x="9904530" y="4729844"/>
              <a:ext cx="566317" cy="593796"/>
            </a:xfrm>
            <a:prstGeom prst="rect">
              <a:avLst/>
            </a:prstGeom>
          </p:spPr>
        </p:pic>
      </p:grpSp>
      <p:sp>
        <p:nvSpPr>
          <p:cNvPr id="6" name="TextBox 5">
            <a:extLst>
              <a:ext uri="{FF2B5EF4-FFF2-40B4-BE49-F238E27FC236}">
                <a16:creationId xmlns:a16="http://schemas.microsoft.com/office/drawing/2014/main" id="{9228EE2C-6EF9-E998-3F4E-51222ADE94C9}"/>
              </a:ext>
            </a:extLst>
          </p:cNvPr>
          <p:cNvSpPr txBox="1"/>
          <p:nvPr/>
        </p:nvSpPr>
        <p:spPr>
          <a:xfrm>
            <a:off x="4411705" y="4266126"/>
            <a:ext cx="68718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It reflects the project /company’s contribution to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91F5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91F59"/>
                </a:solidFill>
                <a:effectLst/>
                <a:uLnTx/>
                <a:uFillTx/>
                <a:latin typeface="Arial" panose="020B0604020202020204"/>
                <a:ea typeface="+mn-ea"/>
                <a:cs typeface="+mn-cs"/>
              </a:rPr>
              <a:t>Assessing the project’s overall economic impact. The metrics consider stakeholders beyond the project company’s owners and financiers and, therefore, the wider economic contributions of the project beyond those measured by project financial performance alone.</a:t>
            </a:r>
          </a:p>
        </p:txBody>
      </p:sp>
      <p:sp>
        <p:nvSpPr>
          <p:cNvPr id="12" name="Rounded Rectangle 11">
            <a:extLst>
              <a:ext uri="{FF2B5EF4-FFF2-40B4-BE49-F238E27FC236}">
                <a16:creationId xmlns:a16="http://schemas.microsoft.com/office/drawing/2014/main" id="{BB3D41D8-DE43-B6C4-9888-C77993C76234}"/>
              </a:ext>
            </a:extLst>
          </p:cNvPr>
          <p:cNvSpPr/>
          <p:nvPr/>
        </p:nvSpPr>
        <p:spPr>
          <a:xfrm>
            <a:off x="910583" y="1169462"/>
            <a:ext cx="3200400" cy="142972"/>
          </a:xfrm>
          <a:prstGeom prst="roundRect">
            <a:avLst>
              <a:gd name="adj" fmla="val 50000"/>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EE8953F-3801-7D61-126B-9F64BA0C4F0A}"/>
              </a:ext>
            </a:extLst>
          </p:cNvPr>
          <p:cNvSpPr txBox="1"/>
          <p:nvPr/>
        </p:nvSpPr>
        <p:spPr>
          <a:xfrm>
            <a:off x="1010714" y="318431"/>
            <a:ext cx="4374086" cy="107721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Big Book GPS on Private Sector</a:t>
            </a:r>
          </a:p>
        </p:txBody>
      </p:sp>
      <p:pic>
        <p:nvPicPr>
          <p:cNvPr id="14" name="Picture 13">
            <a:extLst>
              <a:ext uri="{FF2B5EF4-FFF2-40B4-BE49-F238E27FC236}">
                <a16:creationId xmlns:a16="http://schemas.microsoft.com/office/drawing/2014/main" id="{7D3926E0-0A85-2523-925D-ED66A683CAD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0090" t="35792" r="19069" b="37155"/>
          <a:stretch/>
        </p:blipFill>
        <p:spPr>
          <a:xfrm>
            <a:off x="10476043" y="161364"/>
            <a:ext cx="1546813" cy="386878"/>
          </a:xfrm>
          <a:prstGeom prst="rect">
            <a:avLst/>
          </a:prstGeom>
        </p:spPr>
      </p:pic>
      <p:sp>
        <p:nvSpPr>
          <p:cNvPr id="2" name="TextBox 1">
            <a:extLst>
              <a:ext uri="{FF2B5EF4-FFF2-40B4-BE49-F238E27FC236}">
                <a16:creationId xmlns:a16="http://schemas.microsoft.com/office/drawing/2014/main" id="{462F6D68-35D3-82A0-2C12-45FC3690C334}"/>
              </a:ext>
            </a:extLst>
          </p:cNvPr>
          <p:cNvSpPr txBox="1"/>
          <p:nvPr/>
        </p:nvSpPr>
        <p:spPr>
          <a:xfrm>
            <a:off x="5105400" y="6518698"/>
            <a:ext cx="2038350" cy="276999"/>
          </a:xfrm>
          <a:prstGeom prst="rect">
            <a:avLst/>
          </a:prstGeom>
          <a:solidFill>
            <a:schemeClr val="bg1"/>
          </a:solidFill>
        </p:spPr>
        <p:txBody>
          <a:bodyPr wrap="square" rtlCol="0">
            <a:spAutoFit/>
          </a:bodyPr>
          <a:lstStyle/>
          <a:p>
            <a:endParaRPr lang="en-US" sz="1200" dirty="0"/>
          </a:p>
        </p:txBody>
      </p:sp>
      <p:sp>
        <p:nvSpPr>
          <p:cNvPr id="42" name="Rounded Rectangle 41">
            <a:extLst>
              <a:ext uri="{FF2B5EF4-FFF2-40B4-BE49-F238E27FC236}">
                <a16:creationId xmlns:a16="http://schemas.microsoft.com/office/drawing/2014/main" id="{3BB0B65B-5961-F565-BF9B-5470716AA045}"/>
              </a:ext>
            </a:extLst>
          </p:cNvPr>
          <p:cNvSpPr/>
          <p:nvPr/>
        </p:nvSpPr>
        <p:spPr>
          <a:xfrm>
            <a:off x="548716" y="4177392"/>
            <a:ext cx="11362999" cy="2519244"/>
          </a:xfrm>
          <a:prstGeom prst="roundRect">
            <a:avLst>
              <a:gd name="adj" fmla="val 19138"/>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141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3F715C5-34F9-792D-40EA-69B004E3AE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6127" y="-1"/>
            <a:ext cx="6301312" cy="1662622"/>
          </a:xfrm>
          <a:prstGeom prst="rect">
            <a:avLst/>
          </a:prstGeom>
        </p:spPr>
      </p:pic>
      <p:sp>
        <p:nvSpPr>
          <p:cNvPr id="40" name="Round Single Corner Rectangle 39">
            <a:extLst>
              <a:ext uri="{FF2B5EF4-FFF2-40B4-BE49-F238E27FC236}">
                <a16:creationId xmlns:a16="http://schemas.microsoft.com/office/drawing/2014/main" id="{6CD9E5B3-0E2B-6697-757E-BE305AA4C81B}"/>
              </a:ext>
            </a:extLst>
          </p:cNvPr>
          <p:cNvSpPr/>
          <p:nvPr/>
        </p:nvSpPr>
        <p:spPr>
          <a:xfrm rot="10800000" flipH="1">
            <a:off x="0" y="0"/>
            <a:ext cx="6472522" cy="1662620"/>
          </a:xfrm>
          <a:prstGeom prst="round1Rect">
            <a:avLst>
              <a:gd name="adj" fmla="val 0"/>
            </a:avLst>
          </a:prstGeom>
          <a:gradFill>
            <a:gsLst>
              <a:gs pos="100000">
                <a:schemeClr val="accent5">
                  <a:alpha val="0"/>
                </a:schemeClr>
              </a:gs>
              <a:gs pos="63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5" name="Graphic 44">
            <a:extLst>
              <a:ext uri="{FF2B5EF4-FFF2-40B4-BE49-F238E27FC236}">
                <a16:creationId xmlns:a16="http://schemas.microsoft.com/office/drawing/2014/main" id="{5D16319C-110A-E244-25A7-4E1A16A4184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8681713" y="496046"/>
            <a:ext cx="1175724" cy="1175724"/>
          </a:xfrm>
          <a:prstGeom prst="rect">
            <a:avLst/>
          </a:prstGeom>
        </p:spPr>
      </p:pic>
      <p:grpSp>
        <p:nvGrpSpPr>
          <p:cNvPr id="15" name="Group 14">
            <a:extLst>
              <a:ext uri="{FF2B5EF4-FFF2-40B4-BE49-F238E27FC236}">
                <a16:creationId xmlns:a16="http://schemas.microsoft.com/office/drawing/2014/main" id="{3CC1CB40-0682-DA8C-0F6B-E0CC24996B71}"/>
              </a:ext>
            </a:extLst>
          </p:cNvPr>
          <p:cNvGrpSpPr/>
          <p:nvPr/>
        </p:nvGrpSpPr>
        <p:grpSpPr>
          <a:xfrm>
            <a:off x="-1" y="-1"/>
            <a:ext cx="548717" cy="1492486"/>
            <a:chOff x="-1" y="355776"/>
            <a:chExt cx="548717" cy="1492486"/>
          </a:xfrm>
        </p:grpSpPr>
        <p:sp>
          <p:nvSpPr>
            <p:cNvPr id="16" name="Round Single Corner Rectangle 15">
              <a:extLst>
                <a:ext uri="{FF2B5EF4-FFF2-40B4-BE49-F238E27FC236}">
                  <a16:creationId xmlns:a16="http://schemas.microsoft.com/office/drawing/2014/main" id="{C167B9A3-C9FE-AC30-0BD9-4503FD70F03E}"/>
                </a:ext>
              </a:extLst>
            </p:cNvPr>
            <p:cNvSpPr/>
            <p:nvPr/>
          </p:nvSpPr>
          <p:spPr>
            <a:xfrm rot="10800000" flipH="1">
              <a:off x="-1" y="355776"/>
              <a:ext cx="548717" cy="1492486"/>
            </a:xfrm>
            <a:prstGeom prst="round1Rect">
              <a:avLst>
                <a:gd name="adj" fmla="val 50000"/>
              </a:avLst>
            </a:prstGeom>
            <a:gradFill>
              <a:gsLst>
                <a:gs pos="99000">
                  <a:schemeClr val="accent5">
                    <a:alpha val="0"/>
                  </a:schemeClr>
                </a:gs>
                <a:gs pos="0">
                  <a:schemeClr val="accent5">
                    <a:alpha val="39402"/>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ound Single Corner Rectangle 27">
              <a:extLst>
                <a:ext uri="{FF2B5EF4-FFF2-40B4-BE49-F238E27FC236}">
                  <a16:creationId xmlns:a16="http://schemas.microsoft.com/office/drawing/2014/main" id="{2961E313-264B-C7C3-6A9D-E76363F4BEB4}"/>
                </a:ext>
              </a:extLst>
            </p:cNvPr>
            <p:cNvSpPr/>
            <p:nvPr/>
          </p:nvSpPr>
          <p:spPr>
            <a:xfrm rot="10800000" flipH="1">
              <a:off x="-1" y="355776"/>
              <a:ext cx="548717" cy="789099"/>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225C4F3-6186-6B9A-49B0-C1CDCC32C64B}"/>
              </a:ext>
            </a:extLst>
          </p:cNvPr>
          <p:cNvSpPr txBox="1"/>
          <p:nvPr/>
        </p:nvSpPr>
        <p:spPr>
          <a:xfrm>
            <a:off x="1677451" y="2459965"/>
            <a:ext cx="2047659" cy="58477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8E2F"/>
                </a:solidFill>
                <a:effectLst/>
                <a:uLnTx/>
                <a:uFillTx/>
                <a:latin typeface="Arial" panose="020B0604020202020204"/>
                <a:ea typeface="+mn-ea"/>
                <a:cs typeface="+mn-cs"/>
              </a:rPr>
              <a:t>IFI Mandate Criteria</a:t>
            </a:r>
            <a:endParaRPr kumimoji="0" lang="en-US" sz="2000" b="1" i="0" u="none" strike="noStrike" kern="1200" cap="none" spc="0" normalizeH="0" baseline="0" noProof="0">
              <a:ln>
                <a:noFill/>
              </a:ln>
              <a:solidFill>
                <a:srgbClr val="FF8E2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739E3216-8753-3B1D-0C8C-73476654F07A}"/>
              </a:ext>
            </a:extLst>
          </p:cNvPr>
          <p:cNvSpPr/>
          <p:nvPr/>
        </p:nvSpPr>
        <p:spPr>
          <a:xfrm>
            <a:off x="3925805" y="4575485"/>
            <a:ext cx="355102" cy="355102"/>
          </a:xfrm>
          <a:prstGeom prst="ellipse">
            <a:avLst/>
          </a:prstGeom>
          <a:solidFill>
            <a:srgbClr val="26B1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1800" b="1" i="0" u="none" strike="noStrike" kern="1200" cap="none" spc="0" normalizeH="0" baseline="0" noProof="0">
                <a:ln>
                  <a:noFill/>
                </a:ln>
                <a:solidFill>
                  <a:srgbClr val="FFFFFF"/>
                </a:solidFill>
                <a:effectLst/>
                <a:uLnTx/>
                <a:uFillTx/>
                <a:latin typeface="Arial" panose="020B0604020202020204"/>
                <a:ea typeface="+mn-ea"/>
                <a:cs typeface="+mn-cs"/>
              </a:rPr>
              <a:t>4</a:t>
            </a:r>
            <a:endParaRPr kumimoji="0" lang="en-CR"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8B556B6B-544F-5369-D68F-B7358AA5ED6F}"/>
              </a:ext>
            </a:extLst>
          </p:cNvPr>
          <p:cNvSpPr/>
          <p:nvPr/>
        </p:nvSpPr>
        <p:spPr>
          <a:xfrm>
            <a:off x="3941148" y="1932279"/>
            <a:ext cx="355102" cy="355102"/>
          </a:xfrm>
          <a:prstGeom prst="ellipse">
            <a:avLst/>
          </a:prstGeom>
          <a:solidFill>
            <a:srgbClr val="FF8E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1800" b="1" i="0" u="none" strike="noStrike" kern="1200" cap="none" spc="0" normalizeH="0" baseline="0" noProof="0">
                <a:ln>
                  <a:noFill/>
                </a:ln>
                <a:solidFill>
                  <a:srgbClr val="FFFFFF"/>
                </a:solidFill>
                <a:effectLst/>
                <a:uLnTx/>
                <a:uFillTx/>
                <a:latin typeface="Arial" panose="020B0604020202020204"/>
                <a:ea typeface="+mn-ea"/>
                <a:cs typeface="+mn-cs"/>
              </a:rPr>
              <a:t>3</a:t>
            </a:r>
            <a:endParaRPr kumimoji="0" lang="en-CR"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ounded Rectangle 22">
            <a:extLst>
              <a:ext uri="{FF2B5EF4-FFF2-40B4-BE49-F238E27FC236}">
                <a16:creationId xmlns:a16="http://schemas.microsoft.com/office/drawing/2014/main" id="{52AF061E-8064-2421-3735-AA6AD8FFC529}"/>
              </a:ext>
            </a:extLst>
          </p:cNvPr>
          <p:cNvSpPr/>
          <p:nvPr/>
        </p:nvSpPr>
        <p:spPr>
          <a:xfrm>
            <a:off x="741156" y="4951468"/>
            <a:ext cx="768977" cy="768977"/>
          </a:xfrm>
          <a:prstGeom prst="roundRect">
            <a:avLst>
              <a:gd name="adj" fmla="val 27747"/>
            </a:avLst>
          </a:prstGeom>
          <a:solidFill>
            <a:schemeClr val="accent2"/>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625CE70F-D277-2748-6EF5-D39EEA1B0899}"/>
              </a:ext>
            </a:extLst>
          </p:cNvPr>
          <p:cNvCxnSpPr>
            <a:cxnSpLocks/>
          </p:cNvCxnSpPr>
          <p:nvPr/>
        </p:nvCxnSpPr>
        <p:spPr>
          <a:xfrm flipH="1">
            <a:off x="3587450" y="1884218"/>
            <a:ext cx="673" cy="2299249"/>
          </a:xfrm>
          <a:prstGeom prst="line">
            <a:avLst/>
          </a:prstGeom>
          <a:ln w="12700">
            <a:solidFill>
              <a:srgbClr val="FF8E2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397678-0984-9E23-B208-20220F2A6E60}"/>
              </a:ext>
            </a:extLst>
          </p:cNvPr>
          <p:cNvSpPr txBox="1"/>
          <p:nvPr/>
        </p:nvSpPr>
        <p:spPr>
          <a:xfrm>
            <a:off x="4371139" y="4549045"/>
            <a:ext cx="748920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Driving innovative solutions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91F5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91F59"/>
                </a:solidFill>
                <a:effectLst/>
                <a:uLnTx/>
                <a:uFillTx/>
                <a:latin typeface="Arial" panose="020B0604020202020204"/>
                <a:ea typeface="+mn-ea"/>
                <a:cs typeface="+mn-cs"/>
              </a:rPr>
              <a:t>The assessment is based on the project company’s management of its E&amp;S aspects. Considering the adequacy of the financial intermediary’s or fund manager’s Environmental &amp; Social Management System (ESMS) and its implementation.</a:t>
            </a:r>
          </a:p>
        </p:txBody>
      </p:sp>
      <p:sp>
        <p:nvSpPr>
          <p:cNvPr id="12" name="Rounded Rectangle 11">
            <a:extLst>
              <a:ext uri="{FF2B5EF4-FFF2-40B4-BE49-F238E27FC236}">
                <a16:creationId xmlns:a16="http://schemas.microsoft.com/office/drawing/2014/main" id="{BB3D41D8-DE43-B6C4-9888-C77993C76234}"/>
              </a:ext>
            </a:extLst>
          </p:cNvPr>
          <p:cNvSpPr/>
          <p:nvPr/>
        </p:nvSpPr>
        <p:spPr>
          <a:xfrm>
            <a:off x="910583" y="1169462"/>
            <a:ext cx="3200400" cy="142972"/>
          </a:xfrm>
          <a:prstGeom prst="roundRect">
            <a:avLst>
              <a:gd name="adj" fmla="val 50000"/>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EE8953F-3801-7D61-126B-9F64BA0C4F0A}"/>
              </a:ext>
            </a:extLst>
          </p:cNvPr>
          <p:cNvSpPr txBox="1"/>
          <p:nvPr/>
        </p:nvSpPr>
        <p:spPr>
          <a:xfrm>
            <a:off x="1010714" y="318431"/>
            <a:ext cx="4374086" cy="107721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panose="020B0604020202020204"/>
                <a:ea typeface="+mn-ea"/>
                <a:cs typeface="+mn-cs"/>
              </a:rPr>
              <a:t>Big Book GPS on Private Sector</a:t>
            </a:r>
          </a:p>
        </p:txBody>
      </p:sp>
      <p:pic>
        <p:nvPicPr>
          <p:cNvPr id="14" name="Picture 13">
            <a:extLst>
              <a:ext uri="{FF2B5EF4-FFF2-40B4-BE49-F238E27FC236}">
                <a16:creationId xmlns:a16="http://schemas.microsoft.com/office/drawing/2014/main" id="{7D3926E0-0A85-2523-925D-ED66A683CA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090" t="35792" r="19069" b="37155"/>
          <a:stretch/>
        </p:blipFill>
        <p:spPr>
          <a:xfrm>
            <a:off x="10476043" y="161364"/>
            <a:ext cx="1546813" cy="386878"/>
          </a:xfrm>
          <a:prstGeom prst="rect">
            <a:avLst/>
          </a:prstGeom>
        </p:spPr>
      </p:pic>
      <p:sp>
        <p:nvSpPr>
          <p:cNvPr id="3" name="TextBox 2">
            <a:extLst>
              <a:ext uri="{FF2B5EF4-FFF2-40B4-BE49-F238E27FC236}">
                <a16:creationId xmlns:a16="http://schemas.microsoft.com/office/drawing/2014/main" id="{39E88E29-5C97-D504-D0E5-AA2BD9AF815C}"/>
              </a:ext>
            </a:extLst>
          </p:cNvPr>
          <p:cNvSpPr txBox="1"/>
          <p:nvPr/>
        </p:nvSpPr>
        <p:spPr>
          <a:xfrm>
            <a:off x="1776054" y="5100613"/>
            <a:ext cx="1864159" cy="830997"/>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6B170"/>
                </a:solidFill>
                <a:effectLst/>
                <a:uLnTx/>
                <a:uFillTx/>
                <a:latin typeface="Arial" panose="020B0604020202020204"/>
                <a:ea typeface="+mn-ea"/>
                <a:cs typeface="+mn-cs"/>
              </a:rPr>
              <a:t>Environmental and Social (E&amp;S) Criteria</a:t>
            </a:r>
            <a:endParaRPr kumimoji="0" lang="en-US" sz="2000" b="1" i="0" u="none" strike="noStrike" kern="1200" cap="none" spc="0" normalizeH="0" baseline="0" noProof="0">
              <a:ln>
                <a:noFill/>
              </a:ln>
              <a:solidFill>
                <a:srgbClr val="26B170"/>
              </a:solidFill>
              <a:effectLst/>
              <a:uLnTx/>
              <a:uFillTx/>
              <a:latin typeface="Arial" panose="020B0604020202020204"/>
              <a:ea typeface="+mn-ea"/>
              <a:cs typeface="+mn-cs"/>
            </a:endParaRPr>
          </a:p>
        </p:txBody>
      </p:sp>
      <p:sp>
        <p:nvSpPr>
          <p:cNvPr id="39" name="Rounded Rectangle 17">
            <a:extLst>
              <a:ext uri="{FF2B5EF4-FFF2-40B4-BE49-F238E27FC236}">
                <a16:creationId xmlns:a16="http://schemas.microsoft.com/office/drawing/2014/main" id="{19AECBAB-DE2F-60BD-A35E-83EFABD3BB09}"/>
              </a:ext>
            </a:extLst>
          </p:cNvPr>
          <p:cNvSpPr/>
          <p:nvPr/>
        </p:nvSpPr>
        <p:spPr>
          <a:xfrm>
            <a:off x="741156" y="2336611"/>
            <a:ext cx="768977" cy="768977"/>
          </a:xfrm>
          <a:prstGeom prst="roundRect">
            <a:avLst>
              <a:gd name="adj" fmla="val 26362"/>
            </a:avLst>
          </a:prstGeom>
          <a:solidFill>
            <a:schemeClr val="accent6"/>
          </a:solidFill>
          <a:ln>
            <a:noFill/>
          </a:ln>
          <a:effectLst>
            <a:outerShdw blurRad="233026" dist="137220" dir="2700000" algn="tl" rotWithShape="0">
              <a:schemeClr val="accent6">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1" name="Graphic 40">
            <a:extLst>
              <a:ext uri="{FF2B5EF4-FFF2-40B4-BE49-F238E27FC236}">
                <a16:creationId xmlns:a16="http://schemas.microsoft.com/office/drawing/2014/main" id="{00E6F26B-BEB7-0105-3C68-EBA699217F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8416" y="2429398"/>
            <a:ext cx="545530" cy="545530"/>
          </a:xfrm>
          <a:prstGeom prst="rect">
            <a:avLst/>
          </a:prstGeom>
        </p:spPr>
      </p:pic>
      <p:cxnSp>
        <p:nvCxnSpPr>
          <p:cNvPr id="38" name="Straight Connector 37">
            <a:extLst>
              <a:ext uri="{FF2B5EF4-FFF2-40B4-BE49-F238E27FC236}">
                <a16:creationId xmlns:a16="http://schemas.microsoft.com/office/drawing/2014/main" id="{F58CA458-B539-147F-0102-A6C2D0A159D2}"/>
              </a:ext>
            </a:extLst>
          </p:cNvPr>
          <p:cNvCxnSpPr>
            <a:cxnSpLocks/>
          </p:cNvCxnSpPr>
          <p:nvPr/>
        </p:nvCxnSpPr>
        <p:spPr>
          <a:xfrm>
            <a:off x="3587450" y="4421575"/>
            <a:ext cx="0" cy="2047598"/>
          </a:xfrm>
          <a:prstGeom prst="line">
            <a:avLst/>
          </a:prstGeom>
          <a:ln w="12700">
            <a:solidFill>
              <a:srgbClr val="26B17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F7D85A6-6236-68B2-F8B6-ECBEF71AE9B6}"/>
              </a:ext>
            </a:extLst>
          </p:cNvPr>
          <p:cNvSpPr txBox="1"/>
          <p:nvPr/>
        </p:nvSpPr>
        <p:spPr>
          <a:xfrm>
            <a:off x="4371139" y="1733147"/>
            <a:ext cx="766397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It reflects the project /company’s contribution to the IFI’s mandate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91F5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91F59"/>
                </a:solidFill>
                <a:effectLst/>
                <a:uLnTx/>
                <a:uFillTx/>
                <a:latin typeface="Arial" panose="020B0604020202020204"/>
                <a:ea typeface="+mn-ea"/>
                <a:cs typeface="+mn-cs"/>
              </a:rPr>
              <a:t>Stimulate development of the private sector, development of efficient financial markets, or transition to a market economy. Competition, market expansion and entrepreneurship; frameworks for markets; transfer and dispersion of skills; standards for corporate governance; development of financial institutions; attracting FDI flows; and development of physical infrastructure. </a:t>
            </a:r>
            <a:r>
              <a:rPr kumimoji="0" lang="en-US" sz="1800" b="1" i="0" u="none" strike="noStrike" kern="1200" cap="none" spc="0" normalizeH="0" baseline="0" noProof="0">
                <a:ln>
                  <a:noFill/>
                </a:ln>
                <a:solidFill>
                  <a:srgbClr val="091F59"/>
                </a:solidFill>
                <a:effectLst/>
                <a:uLnTx/>
                <a:uFillTx/>
                <a:latin typeface="Arial" panose="020B0604020202020204"/>
                <a:ea typeface="+mn-ea"/>
                <a:cs typeface="+mn-cs"/>
              </a:rPr>
              <a:t>Sustainable positive impacts.</a:t>
            </a:r>
          </a:p>
        </p:txBody>
      </p:sp>
      <p:pic>
        <p:nvPicPr>
          <p:cNvPr id="44" name="Graphic 43">
            <a:extLst>
              <a:ext uri="{FF2B5EF4-FFF2-40B4-BE49-F238E27FC236}">
                <a16:creationId xmlns:a16="http://schemas.microsoft.com/office/drawing/2014/main" id="{E8CF4944-47BB-A22C-2A40-4018CAB60E7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2217" y="5043214"/>
            <a:ext cx="585483" cy="585483"/>
          </a:xfrm>
          <a:prstGeom prst="rect">
            <a:avLst/>
          </a:prstGeom>
        </p:spPr>
      </p:pic>
      <p:sp>
        <p:nvSpPr>
          <p:cNvPr id="4" name="TextBox 3">
            <a:extLst>
              <a:ext uri="{FF2B5EF4-FFF2-40B4-BE49-F238E27FC236}">
                <a16:creationId xmlns:a16="http://schemas.microsoft.com/office/drawing/2014/main" id="{B7B404B0-3197-FB5D-1983-8B508DFF2849}"/>
              </a:ext>
            </a:extLst>
          </p:cNvPr>
          <p:cNvSpPr txBox="1"/>
          <p:nvPr/>
        </p:nvSpPr>
        <p:spPr>
          <a:xfrm>
            <a:off x="5105400" y="6518698"/>
            <a:ext cx="2038350" cy="276999"/>
          </a:xfrm>
          <a:prstGeom prst="rect">
            <a:avLst/>
          </a:prstGeom>
          <a:solidFill>
            <a:schemeClr val="bg1"/>
          </a:solidFill>
        </p:spPr>
        <p:txBody>
          <a:bodyPr wrap="square" rtlCol="0">
            <a:spAutoFit/>
          </a:bodyPr>
          <a:lstStyle/>
          <a:p>
            <a:endParaRPr lang="en-US" sz="1200" dirty="0"/>
          </a:p>
        </p:txBody>
      </p:sp>
      <p:sp>
        <p:nvSpPr>
          <p:cNvPr id="2" name="Rounded Rectangle 41">
            <a:extLst>
              <a:ext uri="{FF2B5EF4-FFF2-40B4-BE49-F238E27FC236}">
                <a16:creationId xmlns:a16="http://schemas.microsoft.com/office/drawing/2014/main" id="{A4F55A7A-ED01-0D67-16B1-A962A66BBCB7}"/>
              </a:ext>
            </a:extLst>
          </p:cNvPr>
          <p:cNvSpPr/>
          <p:nvPr/>
        </p:nvSpPr>
        <p:spPr>
          <a:xfrm>
            <a:off x="497346" y="4299469"/>
            <a:ext cx="11362999" cy="2407812"/>
          </a:xfrm>
          <a:prstGeom prst="roundRect">
            <a:avLst>
              <a:gd name="adj" fmla="val 19138"/>
            </a:avLst>
          </a:prstGeom>
          <a:solidFill>
            <a:srgbClr val="26B170">
              <a:alpha val="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676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erial view of a forest&#10;&#10;Description automatically generated">
            <a:extLst>
              <a:ext uri="{FF2B5EF4-FFF2-40B4-BE49-F238E27FC236}">
                <a16:creationId xmlns:a16="http://schemas.microsoft.com/office/drawing/2014/main" id="{9B520E93-EE7C-302D-EC45-09B72FF5C70A}"/>
              </a:ext>
            </a:extLst>
          </p:cNvPr>
          <p:cNvPicPr>
            <a:picLocks noChangeAspect="1"/>
          </p:cNvPicPr>
          <p:nvPr/>
        </p:nvPicPr>
        <p:blipFill>
          <a:blip r:embed="rId3" cstate="email">
            <a:alphaModFix amt="94000"/>
            <a:extLst>
              <a:ext uri="{28A0092B-C50C-407E-A947-70E740481C1C}">
                <a14:useLocalDpi xmlns:a14="http://schemas.microsoft.com/office/drawing/2010/main"/>
              </a:ext>
            </a:extLst>
          </a:blip>
          <a:srcRect l="-7" b="-1"/>
          <a:stretch/>
        </p:blipFill>
        <p:spPr>
          <a:xfrm>
            <a:off x="21" y="-1"/>
            <a:ext cx="3428631" cy="6856718"/>
          </a:xfrm>
          <a:prstGeom prst="rect">
            <a:avLst/>
          </a:prstGeom>
          <a:blipFill dpi="0" rotWithShape="1">
            <a:blip r:embed="rId4">
              <a:alphaModFix amt="94000"/>
            </a:blip>
            <a:srcRect/>
            <a:tile tx="0" ty="0" sx="100000" sy="100000" flip="none" algn="tl"/>
          </a:blipFill>
        </p:spPr>
      </p:pic>
      <p:sp>
        <p:nvSpPr>
          <p:cNvPr id="17" name="Title 1">
            <a:extLst>
              <a:ext uri="{FF2B5EF4-FFF2-40B4-BE49-F238E27FC236}">
                <a16:creationId xmlns:a16="http://schemas.microsoft.com/office/drawing/2014/main" id="{556258C6-5DFA-8B57-2A84-60B81B09F291}"/>
              </a:ext>
            </a:extLst>
          </p:cNvPr>
          <p:cNvSpPr txBox="1">
            <a:spLocks/>
          </p:cNvSpPr>
          <p:nvPr/>
        </p:nvSpPr>
        <p:spPr>
          <a:xfrm>
            <a:off x="718420" y="710537"/>
            <a:ext cx="2790324" cy="70902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Arial" panose="020B0604020202020204" pitchFamily="34" charset="0"/>
                <a:cs typeface="Arial" panose="020B0604020202020204" pitchFamily="34" charset="0"/>
              </a:rPr>
              <a:t>Big Book GPS and CABEI’s Evaluation Metrics</a:t>
            </a:r>
          </a:p>
        </p:txBody>
      </p:sp>
      <p:grpSp>
        <p:nvGrpSpPr>
          <p:cNvPr id="20" name="Group 19">
            <a:extLst>
              <a:ext uri="{FF2B5EF4-FFF2-40B4-BE49-F238E27FC236}">
                <a16:creationId xmlns:a16="http://schemas.microsoft.com/office/drawing/2014/main" id="{53CA1CA9-4980-E434-96A7-70514C84AE85}"/>
              </a:ext>
            </a:extLst>
          </p:cNvPr>
          <p:cNvGrpSpPr/>
          <p:nvPr/>
        </p:nvGrpSpPr>
        <p:grpSpPr>
          <a:xfrm>
            <a:off x="-1" y="-10064"/>
            <a:ext cx="548717" cy="2568863"/>
            <a:chOff x="-1" y="-720601"/>
            <a:chExt cx="548717" cy="2568863"/>
          </a:xfrm>
        </p:grpSpPr>
        <p:sp>
          <p:nvSpPr>
            <p:cNvPr id="21" name="Round Single Corner Rectangle 27">
              <a:extLst>
                <a:ext uri="{FF2B5EF4-FFF2-40B4-BE49-F238E27FC236}">
                  <a16:creationId xmlns:a16="http://schemas.microsoft.com/office/drawing/2014/main" id="{FB3D6A4A-2AA5-6635-FC6F-2766D224FD84}"/>
                </a:ext>
              </a:extLst>
            </p:cNvPr>
            <p:cNvSpPr/>
            <p:nvPr/>
          </p:nvSpPr>
          <p:spPr>
            <a:xfrm rot="10800000" flipH="1">
              <a:off x="-1" y="0"/>
              <a:ext cx="548717" cy="1848262"/>
            </a:xfrm>
            <a:prstGeom prst="round1Rect">
              <a:avLst>
                <a:gd name="adj" fmla="val 50000"/>
              </a:avLst>
            </a:prstGeom>
            <a:gradFill>
              <a:gsLst>
                <a:gs pos="99000">
                  <a:schemeClr val="accent5">
                    <a:alpha val="0"/>
                  </a:schemeClr>
                </a:gs>
                <a:gs pos="0">
                  <a:schemeClr val="accent5">
                    <a:alpha val="39402"/>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ound Single Corner Rectangle 28">
              <a:extLst>
                <a:ext uri="{FF2B5EF4-FFF2-40B4-BE49-F238E27FC236}">
                  <a16:creationId xmlns:a16="http://schemas.microsoft.com/office/drawing/2014/main" id="{19B290B2-C07E-1BA5-10CA-971D65D12AF8}"/>
                </a:ext>
              </a:extLst>
            </p:cNvPr>
            <p:cNvSpPr/>
            <p:nvPr/>
          </p:nvSpPr>
          <p:spPr>
            <a:xfrm rot="10800000" flipH="1">
              <a:off x="-1" y="-720601"/>
              <a:ext cx="548717" cy="1665765"/>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D22A7D06-77BD-9840-7801-C7CDBECE8941}"/>
              </a:ext>
            </a:extLst>
          </p:cNvPr>
          <p:cNvGrpSpPr/>
          <p:nvPr/>
        </p:nvGrpSpPr>
        <p:grpSpPr>
          <a:xfrm>
            <a:off x="7930563" y="1519949"/>
            <a:ext cx="977514" cy="1056526"/>
            <a:chOff x="7871203" y="1905000"/>
            <a:chExt cx="1420582" cy="1056526"/>
          </a:xfrm>
          <a:effectLst>
            <a:outerShdw blurRad="50800" dist="38100" dir="2700000" algn="tl" rotWithShape="0">
              <a:srgbClr val="0091CE">
                <a:alpha val="40000"/>
              </a:srgbClr>
            </a:outerShdw>
          </a:effectLst>
        </p:grpSpPr>
        <p:cxnSp>
          <p:nvCxnSpPr>
            <p:cNvPr id="35" name="Connector: Elbow 34">
              <a:extLst>
                <a:ext uri="{FF2B5EF4-FFF2-40B4-BE49-F238E27FC236}">
                  <a16:creationId xmlns:a16="http://schemas.microsoft.com/office/drawing/2014/main" id="{675538A6-DFAF-CF5F-8295-E0EA41A42102}"/>
                </a:ext>
              </a:extLst>
            </p:cNvPr>
            <p:cNvCxnSpPr>
              <a:cxnSpLocks/>
            </p:cNvCxnSpPr>
            <p:nvPr/>
          </p:nvCxnSpPr>
          <p:spPr>
            <a:xfrm rot="10800000" flipV="1">
              <a:off x="7871203" y="1905000"/>
              <a:ext cx="1420582" cy="382500"/>
            </a:xfrm>
            <a:prstGeom prst="bentConnector3">
              <a:avLst>
                <a:gd name="adj1" fmla="val 24968"/>
              </a:avLst>
            </a:prstGeom>
            <a:ln w="19050">
              <a:solidFill>
                <a:srgbClr val="004BCE"/>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2F39A09-27A6-7E52-411C-967D588B60A1}"/>
                </a:ext>
              </a:extLst>
            </p:cNvPr>
            <p:cNvCxnSpPr>
              <a:cxnSpLocks/>
            </p:cNvCxnSpPr>
            <p:nvPr/>
          </p:nvCxnSpPr>
          <p:spPr>
            <a:xfrm rot="16200000" flipV="1">
              <a:off x="8744696" y="2477252"/>
              <a:ext cx="674028" cy="294520"/>
            </a:xfrm>
            <a:prstGeom prst="bentConnector3">
              <a:avLst>
                <a:gd name="adj1" fmla="val 304"/>
              </a:avLst>
            </a:prstGeom>
            <a:ln w="19050">
              <a:solidFill>
                <a:srgbClr val="004BCE"/>
              </a:solidFill>
              <a:prstDash val="lg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EED8BD7-B06C-3AD3-855D-F89A8481E053}"/>
              </a:ext>
            </a:extLst>
          </p:cNvPr>
          <p:cNvGrpSpPr/>
          <p:nvPr/>
        </p:nvGrpSpPr>
        <p:grpSpPr>
          <a:xfrm>
            <a:off x="2258415" y="-570"/>
            <a:ext cx="1190218" cy="6856717"/>
            <a:chOff x="3239139" y="0"/>
            <a:chExt cx="1190218" cy="6856717"/>
          </a:xfrm>
        </p:grpSpPr>
        <p:pic>
          <p:nvPicPr>
            <p:cNvPr id="9" name="Graphic 8">
              <a:extLst>
                <a:ext uri="{FF2B5EF4-FFF2-40B4-BE49-F238E27FC236}">
                  <a16:creationId xmlns:a16="http://schemas.microsoft.com/office/drawing/2014/main" id="{19369ACF-8755-B5AE-5341-5FAE68AEC6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flipV="1">
              <a:off x="3239139" y="0"/>
              <a:ext cx="1175724" cy="1175724"/>
            </a:xfrm>
            <a:prstGeom prst="rect">
              <a:avLst/>
            </a:prstGeom>
          </p:spPr>
        </p:pic>
        <p:pic>
          <p:nvPicPr>
            <p:cNvPr id="10" name="Graphic 9">
              <a:extLst>
                <a:ext uri="{FF2B5EF4-FFF2-40B4-BE49-F238E27FC236}">
                  <a16:creationId xmlns:a16="http://schemas.microsoft.com/office/drawing/2014/main" id="{6DC70ECD-0AAF-45C5-70A9-961A2C04C6A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3253633" y="5680993"/>
              <a:ext cx="1175724" cy="1175724"/>
            </a:xfrm>
            <a:prstGeom prst="rect">
              <a:avLst/>
            </a:prstGeom>
          </p:spPr>
        </p:pic>
      </p:grpSp>
      <p:sp>
        <p:nvSpPr>
          <p:cNvPr id="8" name="Rounded Rectangle 41">
            <a:extLst>
              <a:ext uri="{FF2B5EF4-FFF2-40B4-BE49-F238E27FC236}">
                <a16:creationId xmlns:a16="http://schemas.microsoft.com/office/drawing/2014/main" id="{697641B2-252E-EB97-9454-ADE9C88519CB}"/>
              </a:ext>
            </a:extLst>
          </p:cNvPr>
          <p:cNvSpPr/>
          <p:nvPr/>
        </p:nvSpPr>
        <p:spPr>
          <a:xfrm>
            <a:off x="3944137" y="5266953"/>
            <a:ext cx="3931920" cy="1188720"/>
          </a:xfrm>
          <a:prstGeom prst="roundRect">
            <a:avLst>
              <a:gd name="adj" fmla="val 19138"/>
            </a:avLst>
          </a:prstGeom>
          <a:solidFill>
            <a:srgbClr val="26B17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6" name="Rounded Rectangle 41">
            <a:extLst>
              <a:ext uri="{FF2B5EF4-FFF2-40B4-BE49-F238E27FC236}">
                <a16:creationId xmlns:a16="http://schemas.microsoft.com/office/drawing/2014/main" id="{DEA148A8-718D-6983-F7FF-FC43878510A7}"/>
              </a:ext>
            </a:extLst>
          </p:cNvPr>
          <p:cNvSpPr/>
          <p:nvPr/>
        </p:nvSpPr>
        <p:spPr>
          <a:xfrm>
            <a:off x="3921597" y="2551107"/>
            <a:ext cx="3931920" cy="1188720"/>
          </a:xfrm>
          <a:prstGeom prst="roundRect">
            <a:avLst>
              <a:gd name="adj" fmla="val 19138"/>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26" name="Rounded Rectangle 41">
            <a:extLst>
              <a:ext uri="{FF2B5EF4-FFF2-40B4-BE49-F238E27FC236}">
                <a16:creationId xmlns:a16="http://schemas.microsoft.com/office/drawing/2014/main" id="{9A95677C-DF95-D7D8-D6B4-191672E0A25D}"/>
              </a:ext>
            </a:extLst>
          </p:cNvPr>
          <p:cNvSpPr/>
          <p:nvPr/>
        </p:nvSpPr>
        <p:spPr>
          <a:xfrm>
            <a:off x="3921597" y="1229161"/>
            <a:ext cx="3931920" cy="1188720"/>
          </a:xfrm>
          <a:prstGeom prst="roundRect">
            <a:avLst>
              <a:gd name="adj" fmla="val 19138"/>
            </a:avLst>
          </a:prstGeom>
          <a:solidFill>
            <a:srgbClr val="004BC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1" name="Rounded Rectangle 41">
            <a:extLst>
              <a:ext uri="{FF2B5EF4-FFF2-40B4-BE49-F238E27FC236}">
                <a16:creationId xmlns:a16="http://schemas.microsoft.com/office/drawing/2014/main" id="{52001357-EAFE-F2CF-8D68-0D17BB96FEBE}"/>
              </a:ext>
            </a:extLst>
          </p:cNvPr>
          <p:cNvSpPr/>
          <p:nvPr/>
        </p:nvSpPr>
        <p:spPr>
          <a:xfrm>
            <a:off x="3919588" y="3895882"/>
            <a:ext cx="3931920" cy="1188720"/>
          </a:xfrm>
          <a:prstGeom prst="roundRect">
            <a:avLst>
              <a:gd name="adj" fmla="val 19138"/>
            </a:avLst>
          </a:prstGeom>
          <a:solidFill>
            <a:srgbClr val="FF8E2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2" name="TextBox 31">
            <a:extLst>
              <a:ext uri="{FF2B5EF4-FFF2-40B4-BE49-F238E27FC236}">
                <a16:creationId xmlns:a16="http://schemas.microsoft.com/office/drawing/2014/main" id="{B35284AB-2342-0C6F-A2FE-CAF6D4781AB2}"/>
              </a:ext>
            </a:extLst>
          </p:cNvPr>
          <p:cNvSpPr txBox="1"/>
          <p:nvPr/>
        </p:nvSpPr>
        <p:spPr>
          <a:xfrm>
            <a:off x="3747601" y="339302"/>
            <a:ext cx="4413669" cy="707886"/>
          </a:xfrm>
          <a:prstGeom prst="rect">
            <a:avLst/>
          </a:prstGeom>
          <a:noFill/>
        </p:spPr>
        <p:txBody>
          <a:bodyPr wrap="square">
            <a:spAutoFit/>
          </a:bodyPr>
          <a:lstStyle/>
          <a:p>
            <a:pPr algn="ctr"/>
            <a:r>
              <a:rPr lang="en-US" sz="2000" b="1"/>
              <a:t>Big Book Private Sector Principles – Rating Project Outcomes</a:t>
            </a:r>
          </a:p>
        </p:txBody>
      </p:sp>
      <p:sp>
        <p:nvSpPr>
          <p:cNvPr id="34" name="TextBox 33">
            <a:extLst>
              <a:ext uri="{FF2B5EF4-FFF2-40B4-BE49-F238E27FC236}">
                <a16:creationId xmlns:a16="http://schemas.microsoft.com/office/drawing/2014/main" id="{1A81659A-20F5-88DB-D135-CB6573E6289A}"/>
              </a:ext>
            </a:extLst>
          </p:cNvPr>
          <p:cNvSpPr txBox="1"/>
          <p:nvPr/>
        </p:nvSpPr>
        <p:spPr>
          <a:xfrm>
            <a:off x="8472818" y="358127"/>
            <a:ext cx="2937164" cy="707886"/>
          </a:xfrm>
          <a:prstGeom prst="rect">
            <a:avLst/>
          </a:prstGeom>
          <a:noFill/>
        </p:spPr>
        <p:txBody>
          <a:bodyPr wrap="square">
            <a:spAutoFit/>
          </a:bodyPr>
          <a:lstStyle/>
          <a:p>
            <a:pPr algn="ctr"/>
            <a:r>
              <a:rPr lang="en-US" sz="2000" b="1"/>
              <a:t>CABEI’s evaluation instrument modules</a:t>
            </a:r>
          </a:p>
        </p:txBody>
      </p:sp>
      <p:sp>
        <p:nvSpPr>
          <p:cNvPr id="7" name="TextBox 6">
            <a:extLst>
              <a:ext uri="{FF2B5EF4-FFF2-40B4-BE49-F238E27FC236}">
                <a16:creationId xmlns:a16="http://schemas.microsoft.com/office/drawing/2014/main" id="{D89C4E3B-88F0-FCEB-2A40-303C3C811D14}"/>
              </a:ext>
            </a:extLst>
          </p:cNvPr>
          <p:cNvSpPr txBox="1"/>
          <p:nvPr/>
        </p:nvSpPr>
        <p:spPr>
          <a:xfrm>
            <a:off x="4292245" y="2901832"/>
            <a:ext cx="3084947" cy="496996"/>
          </a:xfrm>
          <a:prstGeom prst="rect">
            <a:avLst/>
          </a:prstGeom>
          <a:noFill/>
        </p:spPr>
        <p:txBody>
          <a:bodyPr wrap="square">
            <a:spAutoFit/>
          </a:bodyPr>
          <a:lstStyle/>
          <a:p>
            <a:pPr algn="ctr">
              <a:lnSpc>
                <a:spcPct val="150000"/>
              </a:lnSpc>
            </a:pPr>
            <a:r>
              <a:rPr lang="en-US" sz="2000"/>
              <a:t>Economic sustainability</a:t>
            </a:r>
          </a:p>
        </p:txBody>
      </p:sp>
      <p:sp>
        <p:nvSpPr>
          <p:cNvPr id="42" name="TextBox 41">
            <a:extLst>
              <a:ext uri="{FF2B5EF4-FFF2-40B4-BE49-F238E27FC236}">
                <a16:creationId xmlns:a16="http://schemas.microsoft.com/office/drawing/2014/main" id="{ABFA4FB8-ABFF-4551-39A2-4DB9EAF99BD0}"/>
              </a:ext>
            </a:extLst>
          </p:cNvPr>
          <p:cNvSpPr txBox="1"/>
          <p:nvPr/>
        </p:nvSpPr>
        <p:spPr>
          <a:xfrm>
            <a:off x="4292245" y="1551216"/>
            <a:ext cx="3084947" cy="496996"/>
          </a:xfrm>
          <a:prstGeom prst="rect">
            <a:avLst/>
          </a:prstGeom>
          <a:noFill/>
        </p:spPr>
        <p:txBody>
          <a:bodyPr wrap="square">
            <a:spAutoFit/>
          </a:bodyPr>
          <a:lstStyle/>
          <a:p>
            <a:pPr algn="ctr">
              <a:lnSpc>
                <a:spcPct val="150000"/>
              </a:lnSpc>
            </a:pPr>
            <a:r>
              <a:rPr lang="en-US" sz="2000"/>
              <a:t>Financial performance</a:t>
            </a:r>
          </a:p>
        </p:txBody>
      </p:sp>
      <p:sp>
        <p:nvSpPr>
          <p:cNvPr id="45" name="TextBox 44">
            <a:extLst>
              <a:ext uri="{FF2B5EF4-FFF2-40B4-BE49-F238E27FC236}">
                <a16:creationId xmlns:a16="http://schemas.microsoft.com/office/drawing/2014/main" id="{F047F1ED-BBE0-4573-E850-4AACC5A3A1DC}"/>
              </a:ext>
            </a:extLst>
          </p:cNvPr>
          <p:cNvSpPr txBox="1"/>
          <p:nvPr/>
        </p:nvSpPr>
        <p:spPr>
          <a:xfrm>
            <a:off x="4292665" y="4242168"/>
            <a:ext cx="3606670" cy="496996"/>
          </a:xfrm>
          <a:prstGeom prst="rect">
            <a:avLst/>
          </a:prstGeom>
          <a:noFill/>
        </p:spPr>
        <p:txBody>
          <a:bodyPr wrap="square">
            <a:spAutoFit/>
          </a:bodyPr>
          <a:lstStyle/>
          <a:p>
            <a:pPr algn="ctr">
              <a:lnSpc>
                <a:spcPct val="150000"/>
              </a:lnSpc>
            </a:pPr>
            <a:r>
              <a:rPr lang="en-US" sz="2000"/>
              <a:t>Contribution to IFI mandate </a:t>
            </a:r>
          </a:p>
        </p:txBody>
      </p:sp>
      <p:sp>
        <p:nvSpPr>
          <p:cNvPr id="47" name="TextBox 46">
            <a:extLst>
              <a:ext uri="{FF2B5EF4-FFF2-40B4-BE49-F238E27FC236}">
                <a16:creationId xmlns:a16="http://schemas.microsoft.com/office/drawing/2014/main" id="{98A4357A-385A-F835-9BC5-1637A6DD76ED}"/>
              </a:ext>
            </a:extLst>
          </p:cNvPr>
          <p:cNvSpPr txBox="1"/>
          <p:nvPr/>
        </p:nvSpPr>
        <p:spPr>
          <a:xfrm>
            <a:off x="4233192" y="5541007"/>
            <a:ext cx="2782959" cy="496996"/>
          </a:xfrm>
          <a:prstGeom prst="rect">
            <a:avLst/>
          </a:prstGeom>
          <a:noFill/>
        </p:spPr>
        <p:txBody>
          <a:bodyPr wrap="square">
            <a:spAutoFit/>
          </a:bodyPr>
          <a:lstStyle/>
          <a:p>
            <a:pPr algn="ctr">
              <a:lnSpc>
                <a:spcPct val="150000"/>
              </a:lnSpc>
            </a:pPr>
            <a:r>
              <a:rPr lang="en-US" sz="2000"/>
              <a:t>E&amp;S performance</a:t>
            </a:r>
          </a:p>
        </p:txBody>
      </p:sp>
      <p:sp>
        <p:nvSpPr>
          <p:cNvPr id="6" name="TextBox 5">
            <a:extLst>
              <a:ext uri="{FF2B5EF4-FFF2-40B4-BE49-F238E27FC236}">
                <a16:creationId xmlns:a16="http://schemas.microsoft.com/office/drawing/2014/main" id="{EDE18908-8BD8-3BEF-8DC1-236078ADC408}"/>
              </a:ext>
            </a:extLst>
          </p:cNvPr>
          <p:cNvSpPr txBox="1"/>
          <p:nvPr/>
        </p:nvSpPr>
        <p:spPr>
          <a:xfrm>
            <a:off x="8962582" y="1136838"/>
            <a:ext cx="2872508" cy="5008353"/>
          </a:xfrm>
          <a:prstGeom prst="rect">
            <a:avLst/>
          </a:prstGeom>
          <a:noFill/>
        </p:spPr>
        <p:txBody>
          <a:bodyPr wrap="square">
            <a:spAutoFit/>
          </a:bodyPr>
          <a:lstStyle/>
          <a:p>
            <a:pPr rtl="0">
              <a:lnSpc>
                <a:spcPct val="200000"/>
              </a:lnSpc>
            </a:pPr>
            <a:r>
              <a:rPr lang="en-US"/>
              <a:t>Inputs</a:t>
            </a:r>
          </a:p>
          <a:p>
            <a:pPr rtl="0">
              <a:lnSpc>
                <a:spcPct val="200000"/>
              </a:lnSpc>
            </a:pPr>
            <a:r>
              <a:rPr lang="en-US"/>
              <a:t>Investment </a:t>
            </a:r>
          </a:p>
          <a:p>
            <a:pPr rtl="0">
              <a:lnSpc>
                <a:spcPct val="200000"/>
              </a:lnSpc>
            </a:pPr>
            <a:r>
              <a:rPr lang="en-US"/>
              <a:t>Outputs </a:t>
            </a:r>
          </a:p>
          <a:p>
            <a:pPr rtl="0">
              <a:lnSpc>
                <a:spcPct val="200000"/>
              </a:lnSpc>
            </a:pPr>
            <a:r>
              <a:rPr lang="en-US"/>
              <a:t>Outcomes </a:t>
            </a:r>
          </a:p>
          <a:p>
            <a:pPr rtl="0">
              <a:lnSpc>
                <a:spcPct val="200000"/>
              </a:lnSpc>
            </a:pPr>
            <a:r>
              <a:rPr lang="en-US"/>
              <a:t>Institutional Performance </a:t>
            </a:r>
          </a:p>
          <a:p>
            <a:pPr rtl="0">
              <a:lnSpc>
                <a:spcPct val="200000"/>
              </a:lnSpc>
            </a:pPr>
            <a:r>
              <a:rPr lang="en-US"/>
              <a:t>Economic Sustainability </a:t>
            </a:r>
          </a:p>
          <a:p>
            <a:pPr rtl="0">
              <a:lnSpc>
                <a:spcPct val="200000"/>
              </a:lnSpc>
            </a:pPr>
            <a:r>
              <a:rPr lang="en-US"/>
              <a:t>E&amp;S Performance </a:t>
            </a:r>
          </a:p>
          <a:p>
            <a:pPr rtl="0">
              <a:lnSpc>
                <a:spcPct val="200000"/>
              </a:lnSpc>
            </a:pPr>
            <a:r>
              <a:rPr lang="en-US"/>
              <a:t>Gender</a:t>
            </a:r>
          </a:p>
          <a:p>
            <a:pPr rtl="0">
              <a:lnSpc>
                <a:spcPct val="200000"/>
              </a:lnSpc>
            </a:pPr>
            <a:r>
              <a:rPr lang="en-US"/>
              <a:t>Poverty</a:t>
            </a:r>
          </a:p>
        </p:txBody>
      </p:sp>
      <p:grpSp>
        <p:nvGrpSpPr>
          <p:cNvPr id="41" name="Group 40">
            <a:extLst>
              <a:ext uri="{FF2B5EF4-FFF2-40B4-BE49-F238E27FC236}">
                <a16:creationId xmlns:a16="http://schemas.microsoft.com/office/drawing/2014/main" id="{53199B41-9A6B-3021-495E-649684F39747}"/>
              </a:ext>
            </a:extLst>
          </p:cNvPr>
          <p:cNvGrpSpPr/>
          <p:nvPr/>
        </p:nvGrpSpPr>
        <p:grpSpPr>
          <a:xfrm>
            <a:off x="7851508" y="3117717"/>
            <a:ext cx="1141343" cy="1119145"/>
            <a:chOff x="7808391" y="3070103"/>
            <a:chExt cx="1542397" cy="1530472"/>
          </a:xfrm>
          <a:effectLst>
            <a:outerShdw blurRad="50800" dist="38100" dir="2700000" algn="tl" rotWithShape="0">
              <a:srgbClr val="009DD1">
                <a:alpha val="40000"/>
              </a:srgbClr>
            </a:outerShdw>
          </a:effectLst>
        </p:grpSpPr>
        <p:cxnSp>
          <p:nvCxnSpPr>
            <p:cNvPr id="44" name="Connector: Elbow 43">
              <a:extLst>
                <a:ext uri="{FF2B5EF4-FFF2-40B4-BE49-F238E27FC236}">
                  <a16:creationId xmlns:a16="http://schemas.microsoft.com/office/drawing/2014/main" id="{936BBF01-6CF0-4465-8D18-A6D06225361A}"/>
                </a:ext>
              </a:extLst>
            </p:cNvPr>
            <p:cNvCxnSpPr>
              <a:cxnSpLocks/>
            </p:cNvCxnSpPr>
            <p:nvPr/>
          </p:nvCxnSpPr>
          <p:spPr>
            <a:xfrm rot="10800000">
              <a:off x="7808391" y="3070103"/>
              <a:ext cx="1542397" cy="1530472"/>
            </a:xfrm>
            <a:prstGeom prst="bentConnector3">
              <a:avLst>
                <a:gd name="adj1" fmla="val 42178"/>
              </a:avLst>
            </a:prstGeom>
            <a:ln w="25400">
              <a:solidFill>
                <a:srgbClr val="009DD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12B784-9096-4098-4A28-932D9718348F}"/>
                </a:ext>
              </a:extLst>
            </p:cNvPr>
            <p:cNvCxnSpPr>
              <a:cxnSpLocks/>
            </p:cNvCxnSpPr>
            <p:nvPr/>
          </p:nvCxnSpPr>
          <p:spPr>
            <a:xfrm flipH="1">
              <a:off x="8696005" y="3070103"/>
              <a:ext cx="574545" cy="0"/>
            </a:xfrm>
            <a:prstGeom prst="line">
              <a:avLst/>
            </a:prstGeom>
            <a:ln w="25400">
              <a:solidFill>
                <a:srgbClr val="009DD1"/>
              </a:solidFill>
              <a:prstDash val="lgDash"/>
            </a:ln>
          </p:spPr>
          <p:style>
            <a:lnRef idx="1">
              <a:schemeClr val="accent1"/>
            </a:lnRef>
            <a:fillRef idx="0">
              <a:schemeClr val="accent1"/>
            </a:fillRef>
            <a:effectRef idx="0">
              <a:schemeClr val="accent1"/>
            </a:effectRef>
            <a:fontRef idx="minor">
              <a:schemeClr val="tx1"/>
            </a:fontRef>
          </p:style>
        </p:cxnSp>
      </p:grpSp>
      <p:cxnSp>
        <p:nvCxnSpPr>
          <p:cNvPr id="56" name="Connector: Elbow 55">
            <a:extLst>
              <a:ext uri="{FF2B5EF4-FFF2-40B4-BE49-F238E27FC236}">
                <a16:creationId xmlns:a16="http://schemas.microsoft.com/office/drawing/2014/main" id="{02078DED-E1C3-F9C8-968D-9CFE0E99D3C3}"/>
              </a:ext>
            </a:extLst>
          </p:cNvPr>
          <p:cNvCxnSpPr>
            <a:cxnSpLocks/>
          </p:cNvCxnSpPr>
          <p:nvPr/>
        </p:nvCxnSpPr>
        <p:spPr>
          <a:xfrm rot="10800000" flipV="1">
            <a:off x="7950530" y="4778099"/>
            <a:ext cx="1015257" cy="878675"/>
          </a:xfrm>
          <a:prstGeom prst="bentConnector3">
            <a:avLst>
              <a:gd name="adj1" fmla="val 18727"/>
            </a:avLst>
          </a:prstGeom>
          <a:ln w="25400">
            <a:solidFill>
              <a:srgbClr val="26B170"/>
            </a:solidFill>
            <a:prstDash val="lgDash"/>
          </a:ln>
          <a:effectLst>
            <a:outerShdw blurRad="50800" dist="38100" dir="2700000" algn="tl" rotWithShape="0">
              <a:srgbClr val="26B170">
                <a:alpha val="40000"/>
              </a:srgbClr>
            </a:outerShdw>
          </a:effectLst>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8893FB95-3A87-84D9-4EEC-969C7D03A81C}"/>
              </a:ext>
            </a:extLst>
          </p:cNvPr>
          <p:cNvGrpSpPr/>
          <p:nvPr/>
        </p:nvGrpSpPr>
        <p:grpSpPr>
          <a:xfrm>
            <a:off x="7867524" y="3714377"/>
            <a:ext cx="1153303" cy="2234536"/>
            <a:chOff x="7808391" y="2271626"/>
            <a:chExt cx="1558561" cy="2328949"/>
          </a:xfrm>
          <a:effectLst>
            <a:outerShdw blurRad="50800" dist="38100" dir="2700000" algn="tl" rotWithShape="0">
              <a:srgbClr val="FF8E2F">
                <a:alpha val="40000"/>
              </a:srgbClr>
            </a:outerShdw>
          </a:effectLst>
        </p:grpSpPr>
        <p:cxnSp>
          <p:nvCxnSpPr>
            <p:cNvPr id="74" name="Connector: Elbow 73">
              <a:extLst>
                <a:ext uri="{FF2B5EF4-FFF2-40B4-BE49-F238E27FC236}">
                  <a16:creationId xmlns:a16="http://schemas.microsoft.com/office/drawing/2014/main" id="{C727C7CF-9C15-6EBE-9CC6-C0A30F901103}"/>
                </a:ext>
              </a:extLst>
            </p:cNvPr>
            <p:cNvCxnSpPr>
              <a:cxnSpLocks/>
            </p:cNvCxnSpPr>
            <p:nvPr/>
          </p:nvCxnSpPr>
          <p:spPr>
            <a:xfrm rot="10800000">
              <a:off x="7808391" y="3070103"/>
              <a:ext cx="1542397" cy="1530472"/>
            </a:xfrm>
            <a:prstGeom prst="bentConnector3">
              <a:avLst>
                <a:gd name="adj1" fmla="val 69996"/>
              </a:avLst>
            </a:prstGeom>
            <a:ln w="25400">
              <a:solidFill>
                <a:srgbClr val="FF8E2F"/>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F7023D4-8E40-96D3-F8F6-D58FE2529614}"/>
                </a:ext>
              </a:extLst>
            </p:cNvPr>
            <p:cNvCxnSpPr>
              <a:cxnSpLocks/>
            </p:cNvCxnSpPr>
            <p:nvPr/>
          </p:nvCxnSpPr>
          <p:spPr>
            <a:xfrm flipH="1">
              <a:off x="8205353" y="3996665"/>
              <a:ext cx="1082880" cy="0"/>
            </a:xfrm>
            <a:prstGeom prst="line">
              <a:avLst/>
            </a:prstGeom>
            <a:ln w="25400">
              <a:solidFill>
                <a:srgbClr val="FF8E2F"/>
              </a:solidFill>
              <a:prstDash val="lgDash"/>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9A3CCA36-2853-47CB-A9ED-B4A1CCD4A7B3}"/>
                </a:ext>
              </a:extLst>
            </p:cNvPr>
            <p:cNvCxnSpPr>
              <a:cxnSpLocks/>
            </p:cNvCxnSpPr>
            <p:nvPr/>
          </p:nvCxnSpPr>
          <p:spPr>
            <a:xfrm rot="10800000" flipV="1">
              <a:off x="8224161" y="2271626"/>
              <a:ext cx="1142791" cy="765828"/>
            </a:xfrm>
            <a:prstGeom prst="bentConnector3">
              <a:avLst>
                <a:gd name="adj1" fmla="val 98058"/>
              </a:avLst>
            </a:prstGeom>
            <a:ln w="25400">
              <a:solidFill>
                <a:srgbClr val="FF8E2F"/>
              </a:solidFill>
              <a:prstDash val="lg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275A9AF-42EE-602B-6AF5-F90344AA9EDE}"/>
              </a:ext>
            </a:extLst>
          </p:cNvPr>
          <p:cNvSpPr txBox="1"/>
          <p:nvPr/>
        </p:nvSpPr>
        <p:spPr>
          <a:xfrm>
            <a:off x="5105400" y="6518698"/>
            <a:ext cx="2038350" cy="276999"/>
          </a:xfrm>
          <a:prstGeom prst="rect">
            <a:avLst/>
          </a:prstGeom>
          <a:solidFill>
            <a:schemeClr val="bg1"/>
          </a:solidFill>
        </p:spPr>
        <p:txBody>
          <a:bodyPr wrap="square" rtlCol="0">
            <a:spAutoFit/>
          </a:bodyPr>
          <a:lstStyle/>
          <a:p>
            <a:endParaRPr lang="en-US" sz="1200" dirty="0"/>
          </a:p>
        </p:txBody>
      </p:sp>
      <p:grpSp>
        <p:nvGrpSpPr>
          <p:cNvPr id="5" name="Group 4">
            <a:extLst>
              <a:ext uri="{FF2B5EF4-FFF2-40B4-BE49-F238E27FC236}">
                <a16:creationId xmlns:a16="http://schemas.microsoft.com/office/drawing/2014/main" id="{A93ADCCD-DFBF-EB56-BEF6-A7319CD66478}"/>
              </a:ext>
            </a:extLst>
          </p:cNvPr>
          <p:cNvGrpSpPr/>
          <p:nvPr/>
        </p:nvGrpSpPr>
        <p:grpSpPr>
          <a:xfrm>
            <a:off x="4126139" y="1640641"/>
            <a:ext cx="365760" cy="365760"/>
            <a:chOff x="1610027" y="4601483"/>
            <a:chExt cx="904397" cy="904397"/>
          </a:xfrm>
        </p:grpSpPr>
        <p:sp>
          <p:nvSpPr>
            <p:cNvPr id="11" name="Rounded Rectangle 17">
              <a:extLst>
                <a:ext uri="{FF2B5EF4-FFF2-40B4-BE49-F238E27FC236}">
                  <a16:creationId xmlns:a16="http://schemas.microsoft.com/office/drawing/2014/main" id="{2E4B4BD4-581C-37BA-86B4-30D556886BFF}"/>
                </a:ext>
              </a:extLst>
            </p:cNvPr>
            <p:cNvSpPr/>
            <p:nvPr/>
          </p:nvSpPr>
          <p:spPr>
            <a:xfrm>
              <a:off x="1610027" y="4601483"/>
              <a:ext cx="904397" cy="904397"/>
            </a:xfrm>
            <a:prstGeom prst="roundRect">
              <a:avLst>
                <a:gd name="adj" fmla="val 26362"/>
              </a:avLst>
            </a:prstGeom>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a:extLst>
                <a:ext uri="{FF2B5EF4-FFF2-40B4-BE49-F238E27FC236}">
                  <a16:creationId xmlns:a16="http://schemas.microsoft.com/office/drawing/2014/main" id="{E0AC5F92-2947-88BF-DAB9-74406B292B2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92341" y="4767107"/>
              <a:ext cx="539768" cy="573147"/>
            </a:xfrm>
            <a:prstGeom prst="rect">
              <a:avLst/>
            </a:prstGeom>
          </p:spPr>
        </p:pic>
      </p:grpSp>
      <p:grpSp>
        <p:nvGrpSpPr>
          <p:cNvPr id="14" name="Group 13">
            <a:extLst>
              <a:ext uri="{FF2B5EF4-FFF2-40B4-BE49-F238E27FC236}">
                <a16:creationId xmlns:a16="http://schemas.microsoft.com/office/drawing/2014/main" id="{2B462FDC-A004-A94C-7DBE-D50A4C63F798}"/>
              </a:ext>
            </a:extLst>
          </p:cNvPr>
          <p:cNvGrpSpPr/>
          <p:nvPr/>
        </p:nvGrpSpPr>
        <p:grpSpPr>
          <a:xfrm>
            <a:off x="4062146" y="3020688"/>
            <a:ext cx="365760" cy="365760"/>
            <a:chOff x="9735491" y="4601483"/>
            <a:chExt cx="904397" cy="904397"/>
          </a:xfrm>
        </p:grpSpPr>
        <p:sp>
          <p:nvSpPr>
            <p:cNvPr id="15" name="Rounded Rectangle 31">
              <a:extLst>
                <a:ext uri="{FF2B5EF4-FFF2-40B4-BE49-F238E27FC236}">
                  <a16:creationId xmlns:a16="http://schemas.microsoft.com/office/drawing/2014/main" id="{1C8B541D-078F-0B7C-3501-9DDA124BB609}"/>
                </a:ext>
              </a:extLst>
            </p:cNvPr>
            <p:cNvSpPr/>
            <p:nvPr/>
          </p:nvSpPr>
          <p:spPr>
            <a:xfrm>
              <a:off x="9735491" y="4601483"/>
              <a:ext cx="904397" cy="904397"/>
            </a:xfrm>
            <a:prstGeom prst="roundRect">
              <a:avLst>
                <a:gd name="adj" fmla="val 26362"/>
              </a:avLst>
            </a:prstGeom>
            <a:solidFill>
              <a:schemeClr val="accent5"/>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63717A7A-2F5E-91C3-F1D5-25274507B433}"/>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141" b="20102"/>
            <a:stretch/>
          </p:blipFill>
          <p:spPr>
            <a:xfrm>
              <a:off x="9904530" y="4729844"/>
              <a:ext cx="566317" cy="593796"/>
            </a:xfrm>
            <a:prstGeom prst="rect">
              <a:avLst/>
            </a:prstGeom>
          </p:spPr>
        </p:pic>
      </p:grpSp>
      <p:sp>
        <p:nvSpPr>
          <p:cNvPr id="19" name="Rounded Rectangle 22">
            <a:extLst>
              <a:ext uri="{FF2B5EF4-FFF2-40B4-BE49-F238E27FC236}">
                <a16:creationId xmlns:a16="http://schemas.microsoft.com/office/drawing/2014/main" id="{68D6D562-9729-D9A4-FA4B-9030CD2F83BE}"/>
              </a:ext>
            </a:extLst>
          </p:cNvPr>
          <p:cNvSpPr/>
          <p:nvPr/>
        </p:nvSpPr>
        <p:spPr>
          <a:xfrm>
            <a:off x="4177931" y="5680423"/>
            <a:ext cx="365760" cy="365760"/>
          </a:xfrm>
          <a:prstGeom prst="roundRect">
            <a:avLst>
              <a:gd name="adj" fmla="val 27747"/>
            </a:avLst>
          </a:prstGeom>
          <a:solidFill>
            <a:schemeClr val="accent2"/>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ounded Rectangle 17">
            <a:extLst>
              <a:ext uri="{FF2B5EF4-FFF2-40B4-BE49-F238E27FC236}">
                <a16:creationId xmlns:a16="http://schemas.microsoft.com/office/drawing/2014/main" id="{6EAD8EAA-47D1-39FA-99C8-FEEF176C53DE}"/>
              </a:ext>
            </a:extLst>
          </p:cNvPr>
          <p:cNvSpPr/>
          <p:nvPr/>
        </p:nvSpPr>
        <p:spPr>
          <a:xfrm>
            <a:off x="4112654" y="4387698"/>
            <a:ext cx="365760" cy="365760"/>
          </a:xfrm>
          <a:prstGeom prst="roundRect">
            <a:avLst>
              <a:gd name="adj" fmla="val 26362"/>
            </a:avLst>
          </a:prstGeom>
          <a:solidFill>
            <a:schemeClr val="accent6"/>
          </a:solidFill>
          <a:ln>
            <a:noFill/>
          </a:ln>
          <a:effectLst>
            <a:outerShdw blurRad="233026" dist="137220" dir="2700000" algn="tl" rotWithShape="0">
              <a:schemeClr val="accent6">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Graphic 23">
            <a:extLst>
              <a:ext uri="{FF2B5EF4-FFF2-40B4-BE49-F238E27FC236}">
                <a16:creationId xmlns:a16="http://schemas.microsoft.com/office/drawing/2014/main" id="{541C7A43-2C8E-24A9-C7BA-3D90AD7660A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69791" y="4423970"/>
            <a:ext cx="270913" cy="270913"/>
          </a:xfrm>
          <a:prstGeom prst="rect">
            <a:avLst/>
          </a:prstGeom>
        </p:spPr>
      </p:pic>
      <p:pic>
        <p:nvPicPr>
          <p:cNvPr id="25" name="Graphic 24">
            <a:extLst>
              <a:ext uri="{FF2B5EF4-FFF2-40B4-BE49-F238E27FC236}">
                <a16:creationId xmlns:a16="http://schemas.microsoft.com/office/drawing/2014/main" id="{8CD08D6C-B415-E646-EA18-0751A2C2234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233192" y="5734964"/>
            <a:ext cx="264040" cy="264040"/>
          </a:xfrm>
          <a:prstGeom prst="rect">
            <a:avLst/>
          </a:prstGeom>
        </p:spPr>
      </p:pic>
    </p:spTree>
    <p:extLst>
      <p:ext uri="{BB962C8B-B14F-4D97-AF65-F5344CB8AC3E}">
        <p14:creationId xmlns:p14="http://schemas.microsoft.com/office/powerpoint/2010/main" val="2365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1">
            <a:extLst>
              <a:ext uri="{FF2B5EF4-FFF2-40B4-BE49-F238E27FC236}">
                <a16:creationId xmlns:a16="http://schemas.microsoft.com/office/drawing/2014/main" id="{326938D3-9BB8-AEFA-7D83-CA7945FB2A5B}"/>
              </a:ext>
            </a:extLst>
          </p:cNvPr>
          <p:cNvSpPr/>
          <p:nvPr/>
        </p:nvSpPr>
        <p:spPr>
          <a:xfrm>
            <a:off x="1337585" y="5513195"/>
            <a:ext cx="10768440" cy="305384"/>
          </a:xfrm>
          <a:prstGeom prst="roundRect">
            <a:avLst>
              <a:gd name="adj" fmla="val 19138"/>
            </a:avLst>
          </a:prstGeom>
          <a:solidFill>
            <a:srgbClr val="004BCE">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7" name="Rounded Rectangle 41">
            <a:extLst>
              <a:ext uri="{FF2B5EF4-FFF2-40B4-BE49-F238E27FC236}">
                <a16:creationId xmlns:a16="http://schemas.microsoft.com/office/drawing/2014/main" id="{6B4EC75B-C217-7C22-6974-87322979A9D2}"/>
              </a:ext>
            </a:extLst>
          </p:cNvPr>
          <p:cNvSpPr/>
          <p:nvPr/>
        </p:nvSpPr>
        <p:spPr>
          <a:xfrm>
            <a:off x="1325494" y="819471"/>
            <a:ext cx="3562762" cy="4060848"/>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Rounded Rectangle 41">
            <a:extLst>
              <a:ext uri="{FF2B5EF4-FFF2-40B4-BE49-F238E27FC236}">
                <a16:creationId xmlns:a16="http://schemas.microsoft.com/office/drawing/2014/main" id="{F3CCA0B9-05E6-CFDB-BCB8-94B4D9CE8A8D}"/>
              </a:ext>
            </a:extLst>
          </p:cNvPr>
          <p:cNvSpPr/>
          <p:nvPr/>
        </p:nvSpPr>
        <p:spPr>
          <a:xfrm>
            <a:off x="8537317" y="796098"/>
            <a:ext cx="3617687" cy="408422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4" name="Rounded Rectangle 41">
            <a:extLst>
              <a:ext uri="{FF2B5EF4-FFF2-40B4-BE49-F238E27FC236}">
                <a16:creationId xmlns:a16="http://schemas.microsoft.com/office/drawing/2014/main" id="{F40BC4EA-704D-D519-06F8-BC8B001DCC44}"/>
              </a:ext>
            </a:extLst>
          </p:cNvPr>
          <p:cNvSpPr/>
          <p:nvPr/>
        </p:nvSpPr>
        <p:spPr>
          <a:xfrm>
            <a:off x="4938953" y="796099"/>
            <a:ext cx="3547192" cy="4084221"/>
          </a:xfrm>
          <a:prstGeom prst="roundRect">
            <a:avLst>
              <a:gd name="adj" fmla="val 19138"/>
            </a:avLst>
          </a:prstGeom>
          <a:solidFill>
            <a:srgbClr val="26B17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0" name="TextBox 49">
            <a:extLst>
              <a:ext uri="{FF2B5EF4-FFF2-40B4-BE49-F238E27FC236}">
                <a16:creationId xmlns:a16="http://schemas.microsoft.com/office/drawing/2014/main" id="{687CFA1F-9450-ED1B-C406-C23DDF896309}"/>
              </a:ext>
            </a:extLst>
          </p:cNvPr>
          <p:cNvSpPr txBox="1"/>
          <p:nvPr/>
        </p:nvSpPr>
        <p:spPr>
          <a:xfrm>
            <a:off x="1325495" y="270435"/>
            <a:ext cx="10536310" cy="492443"/>
          </a:xfrm>
          <a:prstGeom prst="rect">
            <a:avLst/>
          </a:prstGeom>
          <a:noFill/>
        </p:spPr>
        <p:txBody>
          <a:bodyPr wrap="square">
            <a:spAutoFit/>
          </a:bodyPr>
          <a:lstStyle/>
          <a:p>
            <a:pPr algn="ctr"/>
            <a:r>
              <a:rPr lang="en-US" sz="1300">
                <a:latin typeface="Arial" panose="020B0604020202020204" pitchFamily="34" charset="0"/>
                <a:cs typeface="Arial" panose="020B0604020202020204" pitchFamily="34" charset="0"/>
              </a:rPr>
              <a:t>Tailored financial solutions delivered to the private sector strengthen regional integration, productivity, competitiveness, and innovation by facilitating the adoption and development of transformative technologies, unlocking sustainable development impact across countries.</a:t>
            </a:r>
            <a:endParaRPr lang="en-US" sz="1300">
              <a:latin typeface="Arial" panose="020B0604020202020204" pitchFamily="34" charset="0"/>
              <a:ea typeface="+mj-ea"/>
              <a:cs typeface="Arial" panose="020B0604020202020204" pitchFamily="34" charset="0"/>
            </a:endParaRPr>
          </a:p>
        </p:txBody>
      </p:sp>
      <p:sp>
        <p:nvSpPr>
          <p:cNvPr id="51" name="TextBox 50">
            <a:extLst>
              <a:ext uri="{FF2B5EF4-FFF2-40B4-BE49-F238E27FC236}">
                <a16:creationId xmlns:a16="http://schemas.microsoft.com/office/drawing/2014/main" id="{823DE509-8D57-C46E-8150-21EF1216D5D7}"/>
              </a:ext>
            </a:extLst>
          </p:cNvPr>
          <p:cNvSpPr txBox="1"/>
          <p:nvPr/>
        </p:nvSpPr>
        <p:spPr>
          <a:xfrm>
            <a:off x="152010" y="319020"/>
            <a:ext cx="1699007" cy="289310"/>
          </a:xfrm>
          <a:prstGeom prst="rect">
            <a:avLst/>
          </a:prstGeom>
          <a:noFill/>
        </p:spPr>
        <p:txBody>
          <a:bodyPr wrap="square" rtlCol="0">
            <a:spAutoFit/>
          </a:bodyPr>
          <a:lstStyle/>
          <a:p>
            <a:pPr>
              <a:lnSpc>
                <a:spcPct val="80000"/>
              </a:lnSpc>
            </a:pPr>
            <a:r>
              <a:rPr lang="en-US" sz="1600">
                <a:solidFill>
                  <a:srgbClr val="004BCE"/>
                </a:solidFill>
              </a:rPr>
              <a:t>Impact</a:t>
            </a:r>
            <a:endParaRPr lang="en-US" b="1">
              <a:solidFill>
                <a:srgbClr val="004BCE"/>
              </a:solidFill>
            </a:endParaRPr>
          </a:p>
        </p:txBody>
      </p:sp>
      <p:sp>
        <p:nvSpPr>
          <p:cNvPr id="66" name="Freeform: Shape 65">
            <a:extLst>
              <a:ext uri="{FF2B5EF4-FFF2-40B4-BE49-F238E27FC236}">
                <a16:creationId xmlns:a16="http://schemas.microsoft.com/office/drawing/2014/main" id="{CC42FA0A-017B-17E6-FF1A-F48FB6BDCBD4}"/>
              </a:ext>
            </a:extLst>
          </p:cNvPr>
          <p:cNvSpPr/>
          <p:nvPr/>
        </p:nvSpPr>
        <p:spPr>
          <a:xfrm>
            <a:off x="1337585" y="819470"/>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BC392F2-02FD-4805-6039-04D6BB71CF14}"/>
              </a:ext>
            </a:extLst>
          </p:cNvPr>
          <p:cNvSpPr txBox="1"/>
          <p:nvPr/>
        </p:nvSpPr>
        <p:spPr>
          <a:xfrm>
            <a:off x="1377270" y="1317373"/>
            <a:ext cx="3493338" cy="5570756"/>
          </a:xfrm>
          <a:prstGeom prst="rect">
            <a:avLst/>
          </a:prstGeom>
          <a:noFill/>
        </p:spPr>
        <p:txBody>
          <a:bodyPr wrap="square">
            <a:spAutoFit/>
          </a:bodyPr>
          <a:lstStyle/>
          <a:p>
            <a:pPr algn="just"/>
            <a:r>
              <a:rPr lang="en-US" sz="1200" b="1">
                <a:latin typeface="Arial" panose="020B0604020202020204" pitchFamily="34" charset="0"/>
                <a:cs typeface="Arial" panose="020B0604020202020204" pitchFamily="34" charset="0"/>
              </a:rPr>
              <a:t>Strengthened capacity and financial performance </a:t>
            </a:r>
            <a:r>
              <a:rPr lang="en-US" sz="1200">
                <a:latin typeface="Arial" panose="020B0604020202020204" pitchFamily="34" charset="0"/>
                <a:cs typeface="Arial" panose="020B0604020202020204" pitchFamily="34" charset="0"/>
              </a:rPr>
              <a:t>of financial intermediaries through tailored products and differentiated approaches enable expanded financial access for MSMEs, </a:t>
            </a:r>
            <a:r>
              <a:rPr lang="en-US" sz="1200" b="1">
                <a:latin typeface="Arial" panose="020B0604020202020204" pitchFamily="34" charset="0"/>
                <a:cs typeface="Arial" panose="020B0604020202020204" pitchFamily="34" charset="0"/>
              </a:rPr>
              <a:t>driving economic growth, job creation, and inclusive development</a:t>
            </a:r>
            <a:r>
              <a:rPr lang="en-US" sz="1200">
                <a:latin typeface="Arial" panose="020B0604020202020204" pitchFamily="34" charset="0"/>
                <a:cs typeface="Arial" panose="020B0604020202020204" pitchFamily="34" charset="0"/>
              </a:rPr>
              <a:t>.</a:t>
            </a:r>
          </a:p>
          <a:p>
            <a:pPr algn="just"/>
            <a:endParaRPr lang="en-US" sz="1000">
              <a:latin typeface="Arial" panose="020B0604020202020204" pitchFamily="34" charset="0"/>
              <a:cs typeface="Arial" panose="020B0604020202020204" pitchFamily="34" charset="0"/>
            </a:endParaRPr>
          </a:p>
          <a:p>
            <a:pPr algn="just"/>
            <a:r>
              <a:rPr lang="en-US" sz="1200" b="1">
                <a:latin typeface="Arial" panose="020B0604020202020204" pitchFamily="34" charset="0"/>
                <a:cs typeface="Arial" panose="020B0604020202020204" pitchFamily="34" charset="0"/>
              </a:rPr>
              <a:t>Funds for MSME </a:t>
            </a:r>
            <a:r>
              <a:rPr lang="en-US" sz="1200">
                <a:latin typeface="Arial" panose="020B0604020202020204" pitchFamily="34" charset="0"/>
                <a:cs typeface="Arial" panose="020B0604020202020204" pitchFamily="34" charset="0"/>
              </a:rPr>
              <a:t>channeled through </a:t>
            </a:r>
            <a:r>
              <a:rPr lang="en-US" sz="1200" b="1">
                <a:latin typeface="Arial" panose="020B0604020202020204" pitchFamily="34" charset="0"/>
                <a:cs typeface="Arial" panose="020B0604020202020204" pitchFamily="34" charset="0"/>
              </a:rPr>
              <a:t>financial intermediaries </a:t>
            </a:r>
            <a:r>
              <a:rPr lang="en-US" sz="1200">
                <a:latin typeface="Arial" panose="020B0604020202020204" pitchFamily="34" charset="0"/>
                <a:cs typeface="Arial" panose="020B0604020202020204" pitchFamily="34" charset="0"/>
              </a:rPr>
              <a:t>through differentiated approaches to address varying needs.</a:t>
            </a:r>
          </a:p>
          <a:p>
            <a:pPr algn="just"/>
            <a:endParaRPr lang="en-US" sz="1200">
              <a:latin typeface="Arial" panose="020B0604020202020204" pitchFamily="34" charset="0"/>
              <a:cs typeface="Arial" panose="020B0604020202020204" pitchFamily="34" charset="0"/>
            </a:endParaRPr>
          </a:p>
          <a:p>
            <a:pPr algn="just"/>
            <a:endParaRPr lang="en-US" sz="800">
              <a:latin typeface="Arial" panose="020B0604020202020204" pitchFamily="34" charset="0"/>
              <a:cs typeface="Arial" panose="020B0604020202020204" pitchFamily="34" charset="0"/>
            </a:endParaRPr>
          </a:p>
          <a:p>
            <a:pPr algn="just"/>
            <a:endParaRPr lang="en-US" sz="110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Design </a:t>
            </a:r>
            <a:r>
              <a:rPr lang="en-US" sz="1200" b="1">
                <a:latin typeface="Arial" panose="020B0604020202020204" pitchFamily="34" charset="0"/>
                <a:cs typeface="Arial" panose="020B0604020202020204" pitchFamily="34" charset="0"/>
              </a:rPr>
              <a:t>differentiated financial pro</a:t>
            </a:r>
            <a:r>
              <a:rPr lang="en-US" sz="1200">
                <a:latin typeface="Arial" panose="020B0604020202020204" pitchFamily="34" charset="0"/>
                <a:cs typeface="Arial" panose="020B0604020202020204" pitchFamily="34" charset="0"/>
              </a:rPr>
              <a:t>ducts and mechanisms, enabling intermediaries to channel funds effectively and </a:t>
            </a:r>
            <a:r>
              <a:rPr lang="en-US" sz="1200" b="1">
                <a:latin typeface="Arial" panose="020B0604020202020204" pitchFamily="34" charset="0"/>
                <a:cs typeface="Arial" panose="020B0604020202020204" pitchFamily="34" charset="0"/>
              </a:rPr>
              <a:t>expand MSME financial access.</a:t>
            </a:r>
          </a:p>
          <a:p>
            <a:pPr algn="just"/>
            <a:endParaRPr lang="en-US" sz="1200" b="1">
              <a:latin typeface="Arial" panose="020B0604020202020204" pitchFamily="34" charset="0"/>
              <a:cs typeface="Arial" panose="020B0604020202020204" pitchFamily="34" charset="0"/>
            </a:endParaRPr>
          </a:p>
          <a:p>
            <a:pPr algn="just"/>
            <a:endParaRPr lang="en-US" sz="2000" b="1">
              <a:latin typeface="Arial" panose="020B0604020202020204" pitchFamily="34" charset="0"/>
              <a:cs typeface="Arial" panose="020B0604020202020204" pitchFamily="34" charset="0"/>
            </a:endParaRPr>
          </a:p>
          <a:p>
            <a:pPr algn="just"/>
            <a:endParaRPr lang="en-US" sz="1200" b="1">
              <a:latin typeface="Arial" panose="020B0604020202020204" pitchFamily="34" charset="0"/>
              <a:cs typeface="Arial" panose="020B0604020202020204" pitchFamily="34" charset="0"/>
            </a:endParaRPr>
          </a:p>
          <a:p>
            <a:pPr algn="just"/>
            <a:r>
              <a:rPr lang="en-US" sz="1200"/>
              <a:t>FI may lack the capacity or willingness to adopt and implement differentiated approaches.</a:t>
            </a:r>
          </a:p>
          <a:p>
            <a:pPr algn="just"/>
            <a:endParaRPr lang="en-US" sz="1200"/>
          </a:p>
          <a:p>
            <a:pPr algn="just"/>
            <a:endParaRPr lang="en-US" sz="1100"/>
          </a:p>
          <a:p>
            <a:pPr algn="just"/>
            <a:endParaRPr lang="en-US" sz="700">
              <a:latin typeface="Arial" panose="020B0604020202020204" pitchFamily="34" charset="0"/>
              <a:cs typeface="Arial" panose="020B0604020202020204" pitchFamily="34" charset="0"/>
            </a:endParaRPr>
          </a:p>
          <a:p>
            <a:pPr algn="just"/>
            <a:r>
              <a:rPr lang="en-US" sz="1200"/>
              <a:t>Financial intermediaries have the capacity, willingness, and incentives to adopt and implement tailored financial products, ensuring equitable access to funds for MSMEs, including underserved enterprises.</a:t>
            </a:r>
            <a:endParaRPr lang="en-US" sz="1200">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DA33FCBF-B086-4E28-1510-77022F8002FF}"/>
              </a:ext>
            </a:extLst>
          </p:cNvPr>
          <p:cNvSpPr/>
          <p:nvPr/>
        </p:nvSpPr>
        <p:spPr>
          <a:xfrm>
            <a:off x="4937552" y="810612"/>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EE9368F-3D9F-6ED8-4432-F515CBB09DCB}"/>
              </a:ext>
            </a:extLst>
          </p:cNvPr>
          <p:cNvSpPr txBox="1"/>
          <p:nvPr/>
        </p:nvSpPr>
        <p:spPr>
          <a:xfrm>
            <a:off x="1523315" y="990303"/>
            <a:ext cx="3006994" cy="264688"/>
          </a:xfrm>
          <a:prstGeom prst="rect">
            <a:avLst/>
          </a:prstGeom>
          <a:noFill/>
        </p:spPr>
        <p:txBody>
          <a:bodyPr wrap="square" rtlCol="0">
            <a:spAutoFit/>
          </a:bodyPr>
          <a:lstStyle/>
          <a:p>
            <a:pPr algn="ctr">
              <a:lnSpc>
                <a:spcPct val="80000"/>
              </a:lnSpc>
            </a:pPr>
            <a:r>
              <a:rPr lang="en-US" sz="1400">
                <a:solidFill>
                  <a:schemeClr val="bg1"/>
                </a:solidFill>
              </a:rPr>
              <a:t>Financial Intermediaries</a:t>
            </a:r>
          </a:p>
        </p:txBody>
      </p:sp>
      <p:sp>
        <p:nvSpPr>
          <p:cNvPr id="58" name="TextBox 57">
            <a:extLst>
              <a:ext uri="{FF2B5EF4-FFF2-40B4-BE49-F238E27FC236}">
                <a16:creationId xmlns:a16="http://schemas.microsoft.com/office/drawing/2014/main" id="{C5DB1F72-BBEA-3216-4B75-D09BB7387457}"/>
              </a:ext>
            </a:extLst>
          </p:cNvPr>
          <p:cNvSpPr txBox="1"/>
          <p:nvPr/>
        </p:nvSpPr>
        <p:spPr>
          <a:xfrm>
            <a:off x="5180575" y="982432"/>
            <a:ext cx="2941432" cy="264688"/>
          </a:xfrm>
          <a:prstGeom prst="rect">
            <a:avLst/>
          </a:prstGeom>
          <a:noFill/>
        </p:spPr>
        <p:txBody>
          <a:bodyPr wrap="square" rtlCol="0">
            <a:spAutoFit/>
          </a:bodyPr>
          <a:lstStyle/>
          <a:p>
            <a:pPr algn="ctr">
              <a:lnSpc>
                <a:spcPct val="80000"/>
              </a:lnSpc>
            </a:pPr>
            <a:r>
              <a:rPr lang="en-US" sz="1400">
                <a:solidFill>
                  <a:schemeClr val="bg1"/>
                </a:solidFill>
              </a:rPr>
              <a:t>Private Sector Projects</a:t>
            </a:r>
          </a:p>
        </p:txBody>
      </p:sp>
      <p:sp>
        <p:nvSpPr>
          <p:cNvPr id="70" name="Freeform: Shape 69">
            <a:extLst>
              <a:ext uri="{FF2B5EF4-FFF2-40B4-BE49-F238E27FC236}">
                <a16:creationId xmlns:a16="http://schemas.microsoft.com/office/drawing/2014/main" id="{CF564FF4-136D-1228-3ABC-EE2466DFE51C}"/>
              </a:ext>
            </a:extLst>
          </p:cNvPr>
          <p:cNvSpPr/>
          <p:nvPr/>
        </p:nvSpPr>
        <p:spPr>
          <a:xfrm>
            <a:off x="8553205" y="819470"/>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BE18093-E052-F86E-E9F7-35603130B7E2}"/>
              </a:ext>
            </a:extLst>
          </p:cNvPr>
          <p:cNvSpPr txBox="1"/>
          <p:nvPr/>
        </p:nvSpPr>
        <p:spPr>
          <a:xfrm>
            <a:off x="8826654" y="959970"/>
            <a:ext cx="2999888" cy="264688"/>
          </a:xfrm>
          <a:prstGeom prst="rect">
            <a:avLst/>
          </a:prstGeom>
          <a:noFill/>
        </p:spPr>
        <p:txBody>
          <a:bodyPr wrap="square" rtlCol="0">
            <a:spAutoFit/>
          </a:bodyPr>
          <a:lstStyle/>
          <a:p>
            <a:pPr algn="ctr">
              <a:lnSpc>
                <a:spcPct val="80000"/>
              </a:lnSpc>
            </a:pPr>
            <a:r>
              <a:rPr lang="en-US" sz="1400">
                <a:solidFill>
                  <a:schemeClr val="bg1"/>
                </a:solidFill>
              </a:rPr>
              <a:t>PPP Projects</a:t>
            </a:r>
          </a:p>
        </p:txBody>
      </p:sp>
      <p:sp>
        <p:nvSpPr>
          <p:cNvPr id="71" name="TextBox 70">
            <a:extLst>
              <a:ext uri="{FF2B5EF4-FFF2-40B4-BE49-F238E27FC236}">
                <a16:creationId xmlns:a16="http://schemas.microsoft.com/office/drawing/2014/main" id="{D056F5ED-87E1-1937-A3FB-E8674250F793}"/>
              </a:ext>
            </a:extLst>
          </p:cNvPr>
          <p:cNvSpPr txBox="1"/>
          <p:nvPr/>
        </p:nvSpPr>
        <p:spPr>
          <a:xfrm>
            <a:off x="5057433" y="1310113"/>
            <a:ext cx="3411809" cy="3570208"/>
          </a:xfrm>
          <a:prstGeom prst="rect">
            <a:avLst/>
          </a:prstGeom>
          <a:noFill/>
        </p:spPr>
        <p:txBody>
          <a:bodyPr wrap="square">
            <a:spAutoFit/>
          </a:bodyPr>
          <a:lstStyle/>
          <a:p>
            <a:pPr algn="just"/>
            <a:r>
              <a:rPr lang="en-US" sz="1200"/>
              <a:t>Facilitated private sector (PS) participation in infrastructure development through </a:t>
            </a:r>
            <a:r>
              <a:rPr lang="en-US" sz="1200" b="1"/>
              <a:t>structured project finance</a:t>
            </a:r>
            <a:r>
              <a:rPr lang="en-US" sz="1200"/>
              <a:t> enables successful projects in key sectors, boosting PS engagement, driving regional development, and creating </a:t>
            </a:r>
            <a:r>
              <a:rPr lang="en-US" sz="1200" b="1"/>
              <a:t>economic growth and job opportunities</a:t>
            </a:r>
            <a:r>
              <a:rPr lang="en-US" sz="1200"/>
              <a:t>.</a:t>
            </a:r>
          </a:p>
          <a:p>
            <a:pPr algn="just"/>
            <a:endParaRPr lang="en-US" sz="1000">
              <a:latin typeface="Arial" panose="020B0604020202020204" pitchFamily="34" charset="0"/>
              <a:cs typeface="Arial" panose="020B0604020202020204" pitchFamily="34" charset="0"/>
            </a:endParaRPr>
          </a:p>
          <a:p>
            <a:pPr algn="just"/>
            <a:r>
              <a:rPr lang="en-US" sz="1200"/>
              <a:t>Tailored </a:t>
            </a:r>
            <a:r>
              <a:rPr lang="en-US" sz="1200" b="1"/>
              <a:t>financial products </a:t>
            </a:r>
            <a:r>
              <a:rPr lang="en-US" sz="1200"/>
              <a:t>and structured </a:t>
            </a:r>
            <a:r>
              <a:rPr lang="en-US" sz="1200" b="1"/>
              <a:t>project finance </a:t>
            </a:r>
            <a:r>
              <a:rPr lang="en-US" sz="1200"/>
              <a:t>deals to attract private sector investment in infrastructure projects</a:t>
            </a:r>
            <a:r>
              <a:rPr lang="en-US" sz="1200">
                <a:latin typeface="Arial" panose="020B0604020202020204" pitchFamily="34" charset="0"/>
                <a:cs typeface="Arial" panose="020B0604020202020204" pitchFamily="34" charset="0"/>
              </a:rPr>
              <a:t>.</a:t>
            </a:r>
          </a:p>
          <a:p>
            <a:pPr algn="just"/>
            <a:endParaRPr lang="en-US">
              <a:latin typeface="Arial" panose="020B0604020202020204" pitchFamily="34" charset="0"/>
              <a:cs typeface="Arial" panose="020B0604020202020204" pitchFamily="34" charset="0"/>
            </a:endParaRPr>
          </a:p>
          <a:p>
            <a:pPr algn="just"/>
            <a:endParaRPr lang="en-US" sz="1400">
              <a:latin typeface="Arial" panose="020B0604020202020204" pitchFamily="34" charset="0"/>
              <a:cs typeface="Arial" panose="020B0604020202020204" pitchFamily="34" charset="0"/>
            </a:endParaRPr>
          </a:p>
          <a:p>
            <a:pPr algn="just"/>
            <a:r>
              <a:rPr lang="en-US" sz="1200"/>
              <a:t>Establish research, policies, stakeholder collaboration, financial expertise, capacity-building, pilot projects, and funding to create </a:t>
            </a:r>
            <a:r>
              <a:rPr lang="en-US" sz="1200" b="1"/>
              <a:t>tailored financial solutions </a:t>
            </a:r>
            <a:r>
              <a:rPr lang="en-US" sz="1200"/>
              <a:t>that attract </a:t>
            </a:r>
            <a:r>
              <a:rPr lang="en-US" sz="1200" b="1"/>
              <a:t>private investment for infrastructure </a:t>
            </a:r>
            <a:r>
              <a:rPr lang="en-US" sz="1200"/>
              <a:t>and regional development</a:t>
            </a:r>
            <a:r>
              <a:rPr lang="en-US" sz="1200" b="1">
                <a:latin typeface="Arial" panose="020B0604020202020204" pitchFamily="34" charset="0"/>
                <a:cs typeface="Arial" panose="020B0604020202020204" pitchFamily="34" charset="0"/>
              </a:rPr>
              <a:t>.</a:t>
            </a:r>
          </a:p>
        </p:txBody>
      </p:sp>
      <p:sp>
        <p:nvSpPr>
          <p:cNvPr id="72" name="TextBox 71">
            <a:extLst>
              <a:ext uri="{FF2B5EF4-FFF2-40B4-BE49-F238E27FC236}">
                <a16:creationId xmlns:a16="http://schemas.microsoft.com/office/drawing/2014/main" id="{7AAAF66C-0786-64AA-3656-03856E30DA41}"/>
              </a:ext>
            </a:extLst>
          </p:cNvPr>
          <p:cNvSpPr txBox="1"/>
          <p:nvPr/>
        </p:nvSpPr>
        <p:spPr>
          <a:xfrm>
            <a:off x="8672970" y="1278354"/>
            <a:ext cx="3482034" cy="3539430"/>
          </a:xfrm>
          <a:prstGeom prst="rect">
            <a:avLst/>
          </a:prstGeom>
          <a:noFill/>
        </p:spPr>
        <p:txBody>
          <a:bodyPr wrap="square" lIns="91440" tIns="45720" rIns="91440" bIns="45720" anchor="t">
            <a:spAutoFit/>
          </a:bodyPr>
          <a:lstStyle/>
          <a:p>
            <a:pPr algn="just"/>
            <a:r>
              <a:rPr lang="en-US" sz="1200"/>
              <a:t>Increased </a:t>
            </a:r>
            <a:r>
              <a:rPr lang="en-US" sz="1200" b="1"/>
              <a:t>PPP projects </a:t>
            </a:r>
            <a:r>
              <a:rPr lang="en-US" sz="1200"/>
              <a:t>in key sectors, supported by </a:t>
            </a:r>
            <a:r>
              <a:rPr lang="en-US" sz="1200" b="1"/>
              <a:t>modernized regulations </a:t>
            </a:r>
            <a:r>
              <a:rPr lang="en-US" sz="1200"/>
              <a:t>and </a:t>
            </a:r>
            <a:r>
              <a:rPr lang="en-US" sz="1200" b="1"/>
              <a:t>improved risk allocation</a:t>
            </a:r>
            <a:r>
              <a:rPr lang="en-US" sz="1200"/>
              <a:t>, drive foreign investment, regional competitiveness, and </a:t>
            </a:r>
            <a:r>
              <a:rPr lang="en-US" sz="1200" b="1"/>
              <a:t>social benefits </a:t>
            </a:r>
            <a:r>
              <a:rPr lang="en-US" sz="1200"/>
              <a:t>like </a:t>
            </a:r>
            <a:r>
              <a:rPr lang="en-US" sz="1200" b="1"/>
              <a:t>enhanced public services </a:t>
            </a:r>
            <a:r>
              <a:rPr lang="en-US" sz="1200"/>
              <a:t>and</a:t>
            </a:r>
            <a:r>
              <a:rPr lang="en-US" sz="1200" b="1"/>
              <a:t> infrastructure </a:t>
            </a:r>
            <a:r>
              <a:rPr lang="en-US" sz="1200"/>
              <a:t>for local communities.</a:t>
            </a:r>
          </a:p>
          <a:p>
            <a:pPr algn="just"/>
            <a:endParaRPr lang="en-US" sz="1000">
              <a:latin typeface="Arial" panose="020B0604020202020204" pitchFamily="34" charset="0"/>
              <a:cs typeface="Arial" panose="020B0604020202020204" pitchFamily="34" charset="0"/>
            </a:endParaRPr>
          </a:p>
          <a:p>
            <a:pPr algn="just"/>
            <a:r>
              <a:rPr lang="en-US" sz="1200"/>
              <a:t>Modernized PPP regulations to create a more enabling environment for investment and risk-sharing, with standardized frameworks and tools developed to streamline PPP processes, ensure greater accountability, and optimize project</a:t>
            </a:r>
            <a:r>
              <a:rPr lang="en-US" sz="1200">
                <a:latin typeface="Arial"/>
                <a:cs typeface="Arial"/>
              </a:rPr>
              <a:t>.</a:t>
            </a:r>
          </a:p>
          <a:p>
            <a:pPr algn="just"/>
            <a:endParaRPr lang="en-US" sz="1000">
              <a:latin typeface="Arial" panose="020B0604020202020204" pitchFamily="34" charset="0"/>
              <a:cs typeface="Arial" panose="020B0604020202020204" pitchFamily="34" charset="0"/>
            </a:endParaRPr>
          </a:p>
          <a:p>
            <a:pPr algn="just"/>
            <a:r>
              <a:rPr lang="en-US" sz="1200"/>
              <a:t>Establish stakeholder collaboration, technical expertise, capacity-building, and funding to strengthen institutions, streamline processes, and create an enabling environment for increased PPP projects, foreign investment, and regional competitiveness</a:t>
            </a:r>
            <a:r>
              <a:rPr lang="en-US" sz="1200" b="1">
                <a:latin typeface="Arial"/>
                <a:cs typeface="Arial"/>
              </a:rPr>
              <a:t>.</a:t>
            </a:r>
          </a:p>
        </p:txBody>
      </p:sp>
      <p:sp>
        <p:nvSpPr>
          <p:cNvPr id="73" name="TextBox 72">
            <a:extLst>
              <a:ext uri="{FF2B5EF4-FFF2-40B4-BE49-F238E27FC236}">
                <a16:creationId xmlns:a16="http://schemas.microsoft.com/office/drawing/2014/main" id="{D4E00336-5E98-C143-9B82-75A3E1EAAD57}"/>
              </a:ext>
            </a:extLst>
          </p:cNvPr>
          <p:cNvSpPr txBox="1"/>
          <p:nvPr/>
        </p:nvSpPr>
        <p:spPr>
          <a:xfrm>
            <a:off x="122105" y="1374445"/>
            <a:ext cx="1699007" cy="289310"/>
          </a:xfrm>
          <a:prstGeom prst="rect">
            <a:avLst/>
          </a:prstGeom>
          <a:noFill/>
        </p:spPr>
        <p:txBody>
          <a:bodyPr wrap="square" rtlCol="0">
            <a:spAutoFit/>
          </a:bodyPr>
          <a:lstStyle/>
          <a:p>
            <a:pPr>
              <a:lnSpc>
                <a:spcPct val="80000"/>
              </a:lnSpc>
            </a:pPr>
            <a:r>
              <a:rPr lang="en-US" sz="1600">
                <a:solidFill>
                  <a:srgbClr val="26B170"/>
                </a:solidFill>
              </a:rPr>
              <a:t>Outcomes</a:t>
            </a:r>
            <a:endParaRPr lang="en-US" b="1">
              <a:solidFill>
                <a:srgbClr val="26B170"/>
              </a:solidFill>
            </a:endParaRPr>
          </a:p>
        </p:txBody>
      </p:sp>
      <p:sp>
        <p:nvSpPr>
          <p:cNvPr id="74" name="TextBox 73">
            <a:extLst>
              <a:ext uri="{FF2B5EF4-FFF2-40B4-BE49-F238E27FC236}">
                <a16:creationId xmlns:a16="http://schemas.microsoft.com/office/drawing/2014/main" id="{46315ACF-71A3-C1F2-4C20-8C0EF3CD3C6C}"/>
              </a:ext>
            </a:extLst>
          </p:cNvPr>
          <p:cNvSpPr txBox="1"/>
          <p:nvPr/>
        </p:nvSpPr>
        <p:spPr>
          <a:xfrm>
            <a:off x="105762" y="2589902"/>
            <a:ext cx="1699007" cy="289310"/>
          </a:xfrm>
          <a:prstGeom prst="rect">
            <a:avLst/>
          </a:prstGeom>
          <a:noFill/>
        </p:spPr>
        <p:txBody>
          <a:bodyPr wrap="square" rtlCol="0">
            <a:spAutoFit/>
          </a:bodyPr>
          <a:lstStyle/>
          <a:p>
            <a:pPr>
              <a:lnSpc>
                <a:spcPct val="80000"/>
              </a:lnSpc>
            </a:pPr>
            <a:r>
              <a:rPr lang="en-US" sz="1600">
                <a:solidFill>
                  <a:srgbClr val="26B170"/>
                </a:solidFill>
              </a:rPr>
              <a:t>Outputs</a:t>
            </a:r>
            <a:endParaRPr lang="en-US" b="1">
              <a:solidFill>
                <a:srgbClr val="26B170"/>
              </a:solidFill>
            </a:endParaRPr>
          </a:p>
        </p:txBody>
      </p:sp>
      <p:sp>
        <p:nvSpPr>
          <p:cNvPr id="75" name="TextBox 74">
            <a:extLst>
              <a:ext uri="{FF2B5EF4-FFF2-40B4-BE49-F238E27FC236}">
                <a16:creationId xmlns:a16="http://schemas.microsoft.com/office/drawing/2014/main" id="{8E5E1094-5B47-66E8-7B28-596F5025FA6A}"/>
              </a:ext>
            </a:extLst>
          </p:cNvPr>
          <p:cNvSpPr txBox="1"/>
          <p:nvPr/>
        </p:nvSpPr>
        <p:spPr>
          <a:xfrm>
            <a:off x="152010" y="3680020"/>
            <a:ext cx="1699007" cy="289310"/>
          </a:xfrm>
          <a:prstGeom prst="rect">
            <a:avLst/>
          </a:prstGeom>
          <a:noFill/>
        </p:spPr>
        <p:txBody>
          <a:bodyPr wrap="square" rtlCol="0">
            <a:spAutoFit/>
          </a:bodyPr>
          <a:lstStyle/>
          <a:p>
            <a:pPr>
              <a:lnSpc>
                <a:spcPct val="80000"/>
              </a:lnSpc>
            </a:pPr>
            <a:r>
              <a:rPr lang="en-US" sz="1600">
                <a:solidFill>
                  <a:srgbClr val="26B170"/>
                </a:solidFill>
              </a:rPr>
              <a:t>Activities</a:t>
            </a:r>
            <a:endParaRPr lang="en-US" b="1">
              <a:solidFill>
                <a:srgbClr val="26B170"/>
              </a:solidFill>
            </a:endParaRPr>
          </a:p>
        </p:txBody>
      </p:sp>
      <p:sp>
        <p:nvSpPr>
          <p:cNvPr id="76" name="TextBox 75">
            <a:extLst>
              <a:ext uri="{FF2B5EF4-FFF2-40B4-BE49-F238E27FC236}">
                <a16:creationId xmlns:a16="http://schemas.microsoft.com/office/drawing/2014/main" id="{A12758D4-2D34-C784-CBE8-239A289C0086}"/>
              </a:ext>
            </a:extLst>
          </p:cNvPr>
          <p:cNvSpPr txBox="1"/>
          <p:nvPr/>
        </p:nvSpPr>
        <p:spPr>
          <a:xfrm>
            <a:off x="106523" y="5026585"/>
            <a:ext cx="1699007" cy="289310"/>
          </a:xfrm>
          <a:prstGeom prst="rect">
            <a:avLst/>
          </a:prstGeom>
          <a:noFill/>
        </p:spPr>
        <p:txBody>
          <a:bodyPr wrap="square" rtlCol="0">
            <a:spAutoFit/>
          </a:bodyPr>
          <a:lstStyle/>
          <a:p>
            <a:pPr>
              <a:lnSpc>
                <a:spcPct val="80000"/>
              </a:lnSpc>
            </a:pPr>
            <a:r>
              <a:rPr lang="en-US" sz="1600">
                <a:solidFill>
                  <a:srgbClr val="004BCE"/>
                </a:solidFill>
              </a:rPr>
              <a:t>Risks</a:t>
            </a:r>
            <a:endParaRPr lang="en-US" b="1">
              <a:solidFill>
                <a:srgbClr val="004BCE"/>
              </a:solidFill>
            </a:endParaRPr>
          </a:p>
        </p:txBody>
      </p:sp>
      <p:sp>
        <p:nvSpPr>
          <p:cNvPr id="77" name="TextBox 76">
            <a:extLst>
              <a:ext uri="{FF2B5EF4-FFF2-40B4-BE49-F238E27FC236}">
                <a16:creationId xmlns:a16="http://schemas.microsoft.com/office/drawing/2014/main" id="{847D3125-89E4-1A2D-799B-537BCD42B179}"/>
              </a:ext>
            </a:extLst>
          </p:cNvPr>
          <p:cNvSpPr txBox="1"/>
          <p:nvPr/>
        </p:nvSpPr>
        <p:spPr>
          <a:xfrm>
            <a:off x="33983" y="5552216"/>
            <a:ext cx="1699007" cy="289310"/>
          </a:xfrm>
          <a:prstGeom prst="rect">
            <a:avLst/>
          </a:prstGeom>
          <a:noFill/>
        </p:spPr>
        <p:txBody>
          <a:bodyPr wrap="square" rtlCol="0">
            <a:spAutoFit/>
          </a:bodyPr>
          <a:lstStyle/>
          <a:p>
            <a:pPr>
              <a:lnSpc>
                <a:spcPct val="80000"/>
              </a:lnSpc>
            </a:pPr>
            <a:r>
              <a:rPr lang="en-US" sz="1600">
                <a:solidFill>
                  <a:srgbClr val="004BCE"/>
                </a:solidFill>
              </a:rPr>
              <a:t>Assumptions</a:t>
            </a:r>
            <a:endParaRPr lang="en-US" b="1">
              <a:solidFill>
                <a:srgbClr val="004BCE"/>
              </a:solidFill>
            </a:endParaRPr>
          </a:p>
        </p:txBody>
      </p:sp>
      <p:cxnSp>
        <p:nvCxnSpPr>
          <p:cNvPr id="84" name="Straight Connector 83">
            <a:extLst>
              <a:ext uri="{FF2B5EF4-FFF2-40B4-BE49-F238E27FC236}">
                <a16:creationId xmlns:a16="http://schemas.microsoft.com/office/drawing/2014/main" id="{D9091279-FA79-EE9A-D689-9E0CC6283DA4}"/>
              </a:ext>
            </a:extLst>
          </p:cNvPr>
          <p:cNvCxnSpPr>
            <a:cxnSpLocks/>
          </p:cNvCxnSpPr>
          <p:nvPr/>
        </p:nvCxnSpPr>
        <p:spPr>
          <a:xfrm>
            <a:off x="152010" y="1335630"/>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ACF69-36FA-6C5C-7255-3E826AE65643}"/>
              </a:ext>
            </a:extLst>
          </p:cNvPr>
          <p:cNvCxnSpPr>
            <a:cxnSpLocks/>
          </p:cNvCxnSpPr>
          <p:nvPr/>
        </p:nvCxnSpPr>
        <p:spPr>
          <a:xfrm>
            <a:off x="152010" y="2539227"/>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46CCD8-C978-A4A9-0D19-89552CC3DE00}"/>
              </a:ext>
            </a:extLst>
          </p:cNvPr>
          <p:cNvCxnSpPr>
            <a:cxnSpLocks/>
          </p:cNvCxnSpPr>
          <p:nvPr/>
        </p:nvCxnSpPr>
        <p:spPr>
          <a:xfrm>
            <a:off x="122105" y="3623313"/>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579FA3-7175-9077-4547-E64E2F4243BC}"/>
              </a:ext>
            </a:extLst>
          </p:cNvPr>
          <p:cNvCxnSpPr>
            <a:cxnSpLocks/>
          </p:cNvCxnSpPr>
          <p:nvPr/>
        </p:nvCxnSpPr>
        <p:spPr>
          <a:xfrm>
            <a:off x="94503" y="4950385"/>
            <a:ext cx="12097497"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
        <p:nvSpPr>
          <p:cNvPr id="95" name="Round Single Corner Rectangle 27">
            <a:extLst>
              <a:ext uri="{FF2B5EF4-FFF2-40B4-BE49-F238E27FC236}">
                <a16:creationId xmlns:a16="http://schemas.microsoft.com/office/drawing/2014/main" id="{ED789965-136A-F420-1E87-716B0EF36FEC}"/>
              </a:ext>
            </a:extLst>
          </p:cNvPr>
          <p:cNvSpPr/>
          <p:nvPr/>
        </p:nvSpPr>
        <p:spPr>
          <a:xfrm rot="16200000" flipH="1" flipV="1">
            <a:off x="5992401" y="-5992401"/>
            <a:ext cx="207196" cy="12192002"/>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37250754-285B-5828-50F2-4487194A0C9D}"/>
              </a:ext>
            </a:extLst>
          </p:cNvPr>
          <p:cNvSpPr txBox="1"/>
          <p:nvPr/>
        </p:nvSpPr>
        <p:spPr>
          <a:xfrm>
            <a:off x="5059147" y="5071111"/>
            <a:ext cx="6853995" cy="276999"/>
          </a:xfrm>
          <a:prstGeom prst="rect">
            <a:avLst/>
          </a:prstGeom>
          <a:noFill/>
        </p:spPr>
        <p:txBody>
          <a:bodyPr wrap="square">
            <a:spAutoFit/>
          </a:bodyPr>
          <a:lstStyle/>
          <a:p>
            <a:r>
              <a:rPr lang="en-US" sz="1200"/>
              <a:t>Private sector investors may remain hesitant due to perceived risks or lack of attractive returns.</a:t>
            </a:r>
          </a:p>
        </p:txBody>
      </p:sp>
      <p:sp>
        <p:nvSpPr>
          <p:cNvPr id="98" name="TextBox 97">
            <a:extLst>
              <a:ext uri="{FF2B5EF4-FFF2-40B4-BE49-F238E27FC236}">
                <a16:creationId xmlns:a16="http://schemas.microsoft.com/office/drawing/2014/main" id="{96C773E7-D29E-751D-C027-23D4221200F2}"/>
              </a:ext>
            </a:extLst>
          </p:cNvPr>
          <p:cNvSpPr txBox="1"/>
          <p:nvPr/>
        </p:nvSpPr>
        <p:spPr>
          <a:xfrm>
            <a:off x="5059487" y="5801296"/>
            <a:ext cx="3432174" cy="1015663"/>
          </a:xfrm>
          <a:prstGeom prst="rect">
            <a:avLst/>
          </a:prstGeom>
          <a:solidFill>
            <a:schemeClr val="bg1"/>
          </a:solidFill>
        </p:spPr>
        <p:txBody>
          <a:bodyPr wrap="square">
            <a:spAutoFit/>
          </a:bodyPr>
          <a:lstStyle/>
          <a:p>
            <a:pPr algn="just"/>
            <a:r>
              <a:rPr lang="en-US" sz="1200" dirty="0"/>
              <a:t>Private sector actors and investors have the confidence, capacity, and willingness to engage in infrastructure projects, driven by clear regulatory frameworks, attractive risk-return profiles, and reliable enforcement mechanisms.</a:t>
            </a:r>
          </a:p>
        </p:txBody>
      </p:sp>
      <p:sp>
        <p:nvSpPr>
          <p:cNvPr id="99" name="TextBox 98">
            <a:extLst>
              <a:ext uri="{FF2B5EF4-FFF2-40B4-BE49-F238E27FC236}">
                <a16:creationId xmlns:a16="http://schemas.microsoft.com/office/drawing/2014/main" id="{1C72C4D4-3D10-0273-00DC-276CF9896058}"/>
              </a:ext>
            </a:extLst>
          </p:cNvPr>
          <p:cNvSpPr txBox="1"/>
          <p:nvPr/>
        </p:nvSpPr>
        <p:spPr>
          <a:xfrm>
            <a:off x="8698662" y="5768626"/>
            <a:ext cx="3493338" cy="1015663"/>
          </a:xfrm>
          <a:prstGeom prst="rect">
            <a:avLst/>
          </a:prstGeom>
          <a:noFill/>
        </p:spPr>
        <p:txBody>
          <a:bodyPr wrap="square">
            <a:spAutoFit/>
          </a:bodyPr>
          <a:lstStyle/>
          <a:p>
            <a:pPr algn="just"/>
            <a:r>
              <a:rPr lang="en-US" sz="1200"/>
              <a:t>The interests of the private and public sectors are aligned, ensuring collaborative efforts in designing and implementing PPP projects that balance profitability, public service delivery, and sustainable development goals</a:t>
            </a:r>
          </a:p>
        </p:txBody>
      </p:sp>
      <p:sp>
        <p:nvSpPr>
          <p:cNvPr id="2" name="TextBox 1">
            <a:extLst>
              <a:ext uri="{FF2B5EF4-FFF2-40B4-BE49-F238E27FC236}">
                <a16:creationId xmlns:a16="http://schemas.microsoft.com/office/drawing/2014/main" id="{54779231-0B54-15F8-E5D0-A961F5788D19}"/>
              </a:ext>
            </a:extLst>
          </p:cNvPr>
          <p:cNvSpPr txBox="1"/>
          <p:nvPr/>
        </p:nvSpPr>
        <p:spPr>
          <a:xfrm>
            <a:off x="1523315" y="5507313"/>
            <a:ext cx="10388113" cy="276999"/>
          </a:xfrm>
          <a:prstGeom prst="rect">
            <a:avLst/>
          </a:prstGeom>
          <a:noFill/>
        </p:spPr>
        <p:txBody>
          <a:bodyPr wrap="square">
            <a:spAutoFit/>
          </a:bodyPr>
          <a:lstStyle/>
          <a:p>
            <a:pPr algn="ctr"/>
            <a:r>
              <a:rPr lang="en-US" sz="1200" b="1"/>
              <a:t>Enabled conditions for the private sector.</a:t>
            </a:r>
          </a:p>
        </p:txBody>
      </p:sp>
      <p:cxnSp>
        <p:nvCxnSpPr>
          <p:cNvPr id="4" name="Straight Connector 3">
            <a:extLst>
              <a:ext uri="{FF2B5EF4-FFF2-40B4-BE49-F238E27FC236}">
                <a16:creationId xmlns:a16="http://schemas.microsoft.com/office/drawing/2014/main" id="{EFCC73DA-C105-312E-40BA-ACED2E28B776}"/>
              </a:ext>
            </a:extLst>
          </p:cNvPr>
          <p:cNvCxnSpPr>
            <a:cxnSpLocks/>
          </p:cNvCxnSpPr>
          <p:nvPr/>
        </p:nvCxnSpPr>
        <p:spPr>
          <a:xfrm>
            <a:off x="94503" y="5507313"/>
            <a:ext cx="12097497"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49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41">
            <a:extLst>
              <a:ext uri="{FF2B5EF4-FFF2-40B4-BE49-F238E27FC236}">
                <a16:creationId xmlns:a16="http://schemas.microsoft.com/office/drawing/2014/main" id="{6B4EC75B-C217-7C22-6974-87322979A9D2}"/>
              </a:ext>
            </a:extLst>
          </p:cNvPr>
          <p:cNvSpPr/>
          <p:nvPr/>
        </p:nvSpPr>
        <p:spPr>
          <a:xfrm>
            <a:off x="1325494" y="846902"/>
            <a:ext cx="3562762" cy="4214733"/>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Rounded Rectangle 41">
            <a:extLst>
              <a:ext uri="{FF2B5EF4-FFF2-40B4-BE49-F238E27FC236}">
                <a16:creationId xmlns:a16="http://schemas.microsoft.com/office/drawing/2014/main" id="{F3CCA0B9-05E6-CFDB-BCB8-94B4D9CE8A8D}"/>
              </a:ext>
            </a:extLst>
          </p:cNvPr>
          <p:cNvSpPr/>
          <p:nvPr/>
        </p:nvSpPr>
        <p:spPr>
          <a:xfrm>
            <a:off x="8537317" y="823530"/>
            <a:ext cx="3617687" cy="423811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4" name="Rounded Rectangle 41">
            <a:extLst>
              <a:ext uri="{FF2B5EF4-FFF2-40B4-BE49-F238E27FC236}">
                <a16:creationId xmlns:a16="http://schemas.microsoft.com/office/drawing/2014/main" id="{F40BC4EA-704D-D519-06F8-BC8B001DCC44}"/>
              </a:ext>
            </a:extLst>
          </p:cNvPr>
          <p:cNvSpPr/>
          <p:nvPr/>
        </p:nvSpPr>
        <p:spPr>
          <a:xfrm>
            <a:off x="4938953" y="823531"/>
            <a:ext cx="3547192" cy="4238104"/>
          </a:xfrm>
          <a:prstGeom prst="roundRect">
            <a:avLst>
              <a:gd name="adj" fmla="val 19138"/>
            </a:avLst>
          </a:prstGeom>
          <a:solidFill>
            <a:srgbClr val="26B17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0" name="TextBox 49">
            <a:extLst>
              <a:ext uri="{FF2B5EF4-FFF2-40B4-BE49-F238E27FC236}">
                <a16:creationId xmlns:a16="http://schemas.microsoft.com/office/drawing/2014/main" id="{687CFA1F-9450-ED1B-C406-C23DDF896309}"/>
              </a:ext>
            </a:extLst>
          </p:cNvPr>
          <p:cNvSpPr txBox="1"/>
          <p:nvPr/>
        </p:nvSpPr>
        <p:spPr>
          <a:xfrm>
            <a:off x="1325495" y="270435"/>
            <a:ext cx="10536310" cy="492443"/>
          </a:xfrm>
          <a:prstGeom prst="rect">
            <a:avLst/>
          </a:prstGeom>
          <a:noFill/>
        </p:spPr>
        <p:txBody>
          <a:bodyPr wrap="square">
            <a:spAutoFit/>
          </a:bodyPr>
          <a:lstStyle/>
          <a:p>
            <a:pPr algn="ctr"/>
            <a:r>
              <a:rPr lang="en-US" sz="1300">
                <a:latin typeface="Arial" panose="020B0604020202020204" pitchFamily="34" charset="0"/>
                <a:cs typeface="Arial" panose="020B0604020202020204" pitchFamily="34" charset="0"/>
              </a:rPr>
              <a:t>Tailored financial solutions delivered to the private sector strengthen regional integration, productivity, competitiveness, and innovation by facilitating the adoption and development of transformative technologies, unlocking sustainable development impact across countries.</a:t>
            </a:r>
            <a:endParaRPr lang="en-US" sz="1300">
              <a:latin typeface="Arial" panose="020B0604020202020204" pitchFamily="34" charset="0"/>
              <a:ea typeface="+mj-ea"/>
              <a:cs typeface="Arial" panose="020B0604020202020204" pitchFamily="34" charset="0"/>
            </a:endParaRPr>
          </a:p>
        </p:txBody>
      </p:sp>
      <p:sp>
        <p:nvSpPr>
          <p:cNvPr id="51" name="TextBox 50">
            <a:extLst>
              <a:ext uri="{FF2B5EF4-FFF2-40B4-BE49-F238E27FC236}">
                <a16:creationId xmlns:a16="http://schemas.microsoft.com/office/drawing/2014/main" id="{823DE509-8D57-C46E-8150-21EF1216D5D7}"/>
              </a:ext>
            </a:extLst>
          </p:cNvPr>
          <p:cNvSpPr txBox="1"/>
          <p:nvPr/>
        </p:nvSpPr>
        <p:spPr>
          <a:xfrm>
            <a:off x="152010" y="319020"/>
            <a:ext cx="1699007" cy="289310"/>
          </a:xfrm>
          <a:prstGeom prst="rect">
            <a:avLst/>
          </a:prstGeom>
          <a:noFill/>
        </p:spPr>
        <p:txBody>
          <a:bodyPr wrap="square" rtlCol="0">
            <a:spAutoFit/>
          </a:bodyPr>
          <a:lstStyle/>
          <a:p>
            <a:pPr>
              <a:lnSpc>
                <a:spcPct val="80000"/>
              </a:lnSpc>
            </a:pPr>
            <a:r>
              <a:rPr lang="en-US" sz="1600">
                <a:solidFill>
                  <a:srgbClr val="004BCE"/>
                </a:solidFill>
              </a:rPr>
              <a:t>Impact</a:t>
            </a:r>
            <a:endParaRPr lang="en-US" b="1">
              <a:solidFill>
                <a:srgbClr val="004BCE"/>
              </a:solidFill>
            </a:endParaRPr>
          </a:p>
        </p:txBody>
      </p:sp>
      <p:sp>
        <p:nvSpPr>
          <p:cNvPr id="66" name="Freeform: Shape 65">
            <a:extLst>
              <a:ext uri="{FF2B5EF4-FFF2-40B4-BE49-F238E27FC236}">
                <a16:creationId xmlns:a16="http://schemas.microsoft.com/office/drawing/2014/main" id="{CC42FA0A-017B-17E6-FF1A-F48FB6BDCBD4}"/>
              </a:ext>
            </a:extLst>
          </p:cNvPr>
          <p:cNvSpPr/>
          <p:nvPr/>
        </p:nvSpPr>
        <p:spPr>
          <a:xfrm>
            <a:off x="1337585" y="846902"/>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BC392F2-02FD-4805-6039-04D6BB71CF14}"/>
              </a:ext>
            </a:extLst>
          </p:cNvPr>
          <p:cNvSpPr txBox="1"/>
          <p:nvPr/>
        </p:nvSpPr>
        <p:spPr>
          <a:xfrm>
            <a:off x="1377270" y="1344805"/>
            <a:ext cx="3493338" cy="5570756"/>
          </a:xfrm>
          <a:prstGeom prst="rect">
            <a:avLst/>
          </a:prstGeom>
          <a:noFill/>
        </p:spPr>
        <p:txBody>
          <a:bodyPr wrap="square">
            <a:spAutoFit/>
          </a:bodyPr>
          <a:lstStyle/>
          <a:p>
            <a:pPr algn="just"/>
            <a:r>
              <a:rPr lang="en-US" sz="1200" b="1">
                <a:latin typeface="Arial" panose="020B0604020202020204" pitchFamily="34" charset="0"/>
                <a:cs typeface="Arial" panose="020B0604020202020204" pitchFamily="34" charset="0"/>
              </a:rPr>
              <a:t>Strengthened capacity and financial performance </a:t>
            </a:r>
            <a:r>
              <a:rPr lang="en-US" sz="1200">
                <a:latin typeface="Arial" panose="020B0604020202020204" pitchFamily="34" charset="0"/>
                <a:cs typeface="Arial" panose="020B0604020202020204" pitchFamily="34" charset="0"/>
              </a:rPr>
              <a:t>of financial intermediaries through tailored products and differentiated approaches enable expanded financial access for MSMEs, </a:t>
            </a:r>
            <a:r>
              <a:rPr lang="en-US" sz="1200" b="1">
                <a:latin typeface="Arial" panose="020B0604020202020204" pitchFamily="34" charset="0"/>
                <a:cs typeface="Arial" panose="020B0604020202020204" pitchFamily="34" charset="0"/>
              </a:rPr>
              <a:t>driving economic growth, job creation, and inclusive development</a:t>
            </a:r>
            <a:r>
              <a:rPr lang="en-US" sz="1200">
                <a:latin typeface="Arial" panose="020B0604020202020204" pitchFamily="34" charset="0"/>
                <a:cs typeface="Arial" panose="020B0604020202020204" pitchFamily="34" charset="0"/>
              </a:rPr>
              <a:t>.</a:t>
            </a:r>
          </a:p>
          <a:p>
            <a:pPr algn="just"/>
            <a:endParaRPr lang="en-US" sz="1000">
              <a:latin typeface="Arial" panose="020B0604020202020204" pitchFamily="34" charset="0"/>
              <a:cs typeface="Arial" panose="020B0604020202020204" pitchFamily="34" charset="0"/>
            </a:endParaRPr>
          </a:p>
          <a:p>
            <a:pPr algn="just"/>
            <a:r>
              <a:rPr lang="en-US" sz="1200" b="1">
                <a:latin typeface="Arial" panose="020B0604020202020204" pitchFamily="34" charset="0"/>
                <a:cs typeface="Arial" panose="020B0604020202020204" pitchFamily="34" charset="0"/>
              </a:rPr>
              <a:t>Funds for MSME </a:t>
            </a:r>
            <a:r>
              <a:rPr lang="en-US" sz="1200">
                <a:latin typeface="Arial" panose="020B0604020202020204" pitchFamily="34" charset="0"/>
                <a:cs typeface="Arial" panose="020B0604020202020204" pitchFamily="34" charset="0"/>
              </a:rPr>
              <a:t>channeled through </a:t>
            </a:r>
            <a:r>
              <a:rPr lang="en-US" sz="1200" b="1">
                <a:latin typeface="Arial" panose="020B0604020202020204" pitchFamily="34" charset="0"/>
                <a:cs typeface="Arial" panose="020B0604020202020204" pitchFamily="34" charset="0"/>
              </a:rPr>
              <a:t>financial intermediaries </a:t>
            </a:r>
            <a:r>
              <a:rPr lang="en-US" sz="1200">
                <a:latin typeface="Arial" panose="020B0604020202020204" pitchFamily="34" charset="0"/>
                <a:cs typeface="Arial" panose="020B0604020202020204" pitchFamily="34" charset="0"/>
              </a:rPr>
              <a:t>through differentiated approaches to address varying needs.</a:t>
            </a:r>
          </a:p>
          <a:p>
            <a:pPr algn="just"/>
            <a:endParaRPr lang="en-US" sz="1200">
              <a:latin typeface="Arial" panose="020B0604020202020204" pitchFamily="34" charset="0"/>
              <a:cs typeface="Arial" panose="020B0604020202020204" pitchFamily="34" charset="0"/>
            </a:endParaRPr>
          </a:p>
          <a:p>
            <a:pPr algn="just"/>
            <a:endParaRPr lang="en-US" sz="800">
              <a:latin typeface="Arial" panose="020B0604020202020204" pitchFamily="34" charset="0"/>
              <a:cs typeface="Arial" panose="020B0604020202020204" pitchFamily="34" charset="0"/>
            </a:endParaRPr>
          </a:p>
          <a:p>
            <a:pPr algn="just"/>
            <a:endParaRPr lang="en-US" sz="1200">
              <a:latin typeface="Arial" panose="020B0604020202020204" pitchFamily="34" charset="0"/>
              <a:cs typeface="Arial" panose="020B0604020202020204" pitchFamily="34" charset="0"/>
            </a:endParaRPr>
          </a:p>
          <a:p>
            <a:pPr algn="just"/>
            <a:endParaRPr lang="en-US" sz="100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Design </a:t>
            </a:r>
            <a:r>
              <a:rPr lang="en-US" sz="1200" b="1">
                <a:latin typeface="Arial" panose="020B0604020202020204" pitchFamily="34" charset="0"/>
                <a:cs typeface="Arial" panose="020B0604020202020204" pitchFamily="34" charset="0"/>
              </a:rPr>
              <a:t>differentiated financial pro</a:t>
            </a:r>
            <a:r>
              <a:rPr lang="en-US" sz="1200">
                <a:latin typeface="Arial" panose="020B0604020202020204" pitchFamily="34" charset="0"/>
                <a:cs typeface="Arial" panose="020B0604020202020204" pitchFamily="34" charset="0"/>
              </a:rPr>
              <a:t>ducts and mechanisms, enabling intermediaries to channel funds effectively and </a:t>
            </a:r>
            <a:r>
              <a:rPr lang="en-US" sz="1200" b="1">
                <a:latin typeface="Arial" panose="020B0604020202020204" pitchFamily="34" charset="0"/>
                <a:cs typeface="Arial" panose="020B0604020202020204" pitchFamily="34" charset="0"/>
              </a:rPr>
              <a:t>expand MSME financial access.</a:t>
            </a:r>
          </a:p>
          <a:p>
            <a:pPr algn="just"/>
            <a:endParaRPr lang="en-US" sz="1200" b="1">
              <a:latin typeface="Arial" panose="020B0604020202020204" pitchFamily="34" charset="0"/>
              <a:cs typeface="Arial" panose="020B0604020202020204" pitchFamily="34" charset="0"/>
            </a:endParaRPr>
          </a:p>
          <a:p>
            <a:pPr algn="just"/>
            <a:endParaRPr lang="en-US" sz="1600" b="1">
              <a:latin typeface="Arial" panose="020B0604020202020204" pitchFamily="34" charset="0"/>
              <a:cs typeface="Arial" panose="020B0604020202020204" pitchFamily="34" charset="0"/>
            </a:endParaRPr>
          </a:p>
          <a:p>
            <a:pPr algn="just"/>
            <a:endParaRPr lang="en-US" sz="1200" b="1">
              <a:latin typeface="Arial" panose="020B0604020202020204" pitchFamily="34" charset="0"/>
              <a:cs typeface="Arial" panose="020B0604020202020204" pitchFamily="34" charset="0"/>
            </a:endParaRPr>
          </a:p>
          <a:p>
            <a:pPr algn="just"/>
            <a:r>
              <a:rPr lang="en-US" sz="1200"/>
              <a:t>Financial intermediaries may lack the capacity or willingness to adopt and implement differentiated approaches.</a:t>
            </a:r>
          </a:p>
          <a:p>
            <a:pPr algn="just"/>
            <a:endParaRPr lang="en-US" sz="1000">
              <a:latin typeface="Arial" panose="020B0604020202020204" pitchFamily="34" charset="0"/>
              <a:cs typeface="Arial" panose="020B0604020202020204" pitchFamily="34" charset="0"/>
            </a:endParaRPr>
          </a:p>
          <a:p>
            <a:pPr algn="just"/>
            <a:r>
              <a:rPr lang="en-US" sz="1200"/>
              <a:t>Financial intermediaries have the capacity, willingness, and incentives to adopt and implement tailored financial products, ensuring equitable access to funds for MSMEs, including underserved enterprises.</a:t>
            </a:r>
            <a:endParaRPr lang="en-US" sz="1200">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DA33FCBF-B086-4E28-1510-77022F8002FF}"/>
              </a:ext>
            </a:extLst>
          </p:cNvPr>
          <p:cNvSpPr/>
          <p:nvPr/>
        </p:nvSpPr>
        <p:spPr>
          <a:xfrm>
            <a:off x="4937552" y="838044"/>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EE9368F-3D9F-6ED8-4432-F515CBB09DCB}"/>
              </a:ext>
            </a:extLst>
          </p:cNvPr>
          <p:cNvSpPr txBox="1"/>
          <p:nvPr/>
        </p:nvSpPr>
        <p:spPr>
          <a:xfrm>
            <a:off x="1523315" y="1017735"/>
            <a:ext cx="3006994" cy="264688"/>
          </a:xfrm>
          <a:prstGeom prst="rect">
            <a:avLst/>
          </a:prstGeom>
          <a:noFill/>
        </p:spPr>
        <p:txBody>
          <a:bodyPr wrap="square" rtlCol="0">
            <a:spAutoFit/>
          </a:bodyPr>
          <a:lstStyle/>
          <a:p>
            <a:pPr algn="ctr">
              <a:lnSpc>
                <a:spcPct val="80000"/>
              </a:lnSpc>
            </a:pPr>
            <a:r>
              <a:rPr lang="en-US" sz="1400">
                <a:solidFill>
                  <a:schemeClr val="bg1"/>
                </a:solidFill>
              </a:rPr>
              <a:t>Financial Intermediaries</a:t>
            </a:r>
          </a:p>
        </p:txBody>
      </p:sp>
      <p:sp>
        <p:nvSpPr>
          <p:cNvPr id="58" name="TextBox 57">
            <a:extLst>
              <a:ext uri="{FF2B5EF4-FFF2-40B4-BE49-F238E27FC236}">
                <a16:creationId xmlns:a16="http://schemas.microsoft.com/office/drawing/2014/main" id="{C5DB1F72-BBEA-3216-4B75-D09BB7387457}"/>
              </a:ext>
            </a:extLst>
          </p:cNvPr>
          <p:cNvSpPr txBox="1"/>
          <p:nvPr/>
        </p:nvSpPr>
        <p:spPr>
          <a:xfrm>
            <a:off x="5180575" y="1009864"/>
            <a:ext cx="2941432" cy="264688"/>
          </a:xfrm>
          <a:prstGeom prst="rect">
            <a:avLst/>
          </a:prstGeom>
          <a:noFill/>
        </p:spPr>
        <p:txBody>
          <a:bodyPr wrap="square" rtlCol="0">
            <a:spAutoFit/>
          </a:bodyPr>
          <a:lstStyle/>
          <a:p>
            <a:pPr algn="ctr">
              <a:lnSpc>
                <a:spcPct val="80000"/>
              </a:lnSpc>
            </a:pPr>
            <a:r>
              <a:rPr lang="en-US" sz="1400">
                <a:solidFill>
                  <a:schemeClr val="bg1"/>
                </a:solidFill>
              </a:rPr>
              <a:t>Private Sector Projects</a:t>
            </a:r>
          </a:p>
        </p:txBody>
      </p:sp>
      <p:sp>
        <p:nvSpPr>
          <p:cNvPr id="70" name="Freeform: Shape 69">
            <a:extLst>
              <a:ext uri="{FF2B5EF4-FFF2-40B4-BE49-F238E27FC236}">
                <a16:creationId xmlns:a16="http://schemas.microsoft.com/office/drawing/2014/main" id="{CF564FF4-136D-1228-3ABC-EE2466DFE51C}"/>
              </a:ext>
            </a:extLst>
          </p:cNvPr>
          <p:cNvSpPr/>
          <p:nvPr/>
        </p:nvSpPr>
        <p:spPr>
          <a:xfrm>
            <a:off x="8553205" y="846902"/>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BE18093-E052-F86E-E9F7-35603130B7E2}"/>
              </a:ext>
            </a:extLst>
          </p:cNvPr>
          <p:cNvSpPr txBox="1"/>
          <p:nvPr/>
        </p:nvSpPr>
        <p:spPr>
          <a:xfrm>
            <a:off x="8826654" y="987402"/>
            <a:ext cx="2999888" cy="264688"/>
          </a:xfrm>
          <a:prstGeom prst="rect">
            <a:avLst/>
          </a:prstGeom>
          <a:noFill/>
        </p:spPr>
        <p:txBody>
          <a:bodyPr wrap="square" rtlCol="0">
            <a:spAutoFit/>
          </a:bodyPr>
          <a:lstStyle/>
          <a:p>
            <a:pPr algn="ctr">
              <a:lnSpc>
                <a:spcPct val="80000"/>
              </a:lnSpc>
            </a:pPr>
            <a:r>
              <a:rPr lang="en-US" sz="1400">
                <a:solidFill>
                  <a:schemeClr val="bg1"/>
                </a:solidFill>
              </a:rPr>
              <a:t>PPP Projects</a:t>
            </a:r>
          </a:p>
        </p:txBody>
      </p:sp>
      <p:sp>
        <p:nvSpPr>
          <p:cNvPr id="71" name="TextBox 70">
            <a:extLst>
              <a:ext uri="{FF2B5EF4-FFF2-40B4-BE49-F238E27FC236}">
                <a16:creationId xmlns:a16="http://schemas.microsoft.com/office/drawing/2014/main" id="{D056F5ED-87E1-1937-A3FB-E8674250F793}"/>
              </a:ext>
            </a:extLst>
          </p:cNvPr>
          <p:cNvSpPr txBox="1"/>
          <p:nvPr/>
        </p:nvSpPr>
        <p:spPr>
          <a:xfrm>
            <a:off x="5057433" y="1337545"/>
            <a:ext cx="3411809" cy="3693319"/>
          </a:xfrm>
          <a:prstGeom prst="rect">
            <a:avLst/>
          </a:prstGeom>
          <a:noFill/>
        </p:spPr>
        <p:txBody>
          <a:bodyPr wrap="square">
            <a:spAutoFit/>
          </a:bodyPr>
          <a:lstStyle/>
          <a:p>
            <a:pPr algn="just"/>
            <a:r>
              <a:rPr lang="en-US" sz="1200"/>
              <a:t>Facilitated private sector (PS) participation in infrastructure development through </a:t>
            </a:r>
            <a:r>
              <a:rPr lang="en-US" sz="1200" b="1"/>
              <a:t>structured project finance</a:t>
            </a:r>
            <a:r>
              <a:rPr lang="en-US" sz="1200"/>
              <a:t> enables successful projects in key sectors, boosting PS engagement, driving regional development, and creating </a:t>
            </a:r>
            <a:r>
              <a:rPr lang="en-US" sz="1200" b="1"/>
              <a:t>economic growth and job opportunities</a:t>
            </a:r>
            <a:r>
              <a:rPr lang="en-US" sz="1200"/>
              <a:t>.</a:t>
            </a:r>
          </a:p>
          <a:p>
            <a:pPr algn="just"/>
            <a:endParaRPr lang="en-US" sz="1000">
              <a:latin typeface="Arial" panose="020B0604020202020204" pitchFamily="34" charset="0"/>
              <a:cs typeface="Arial" panose="020B0604020202020204" pitchFamily="34" charset="0"/>
            </a:endParaRPr>
          </a:p>
          <a:p>
            <a:pPr algn="just"/>
            <a:r>
              <a:rPr lang="en-US" sz="1200"/>
              <a:t>Tailored </a:t>
            </a:r>
            <a:r>
              <a:rPr lang="en-US" sz="1200" b="1"/>
              <a:t>financial products </a:t>
            </a:r>
            <a:r>
              <a:rPr lang="en-US" sz="1200"/>
              <a:t>and structured </a:t>
            </a:r>
            <a:r>
              <a:rPr lang="en-US" sz="1200" b="1"/>
              <a:t>project finance </a:t>
            </a:r>
            <a:r>
              <a:rPr lang="en-US" sz="1200"/>
              <a:t>deals to attract private sector investment in infrastructure projects</a:t>
            </a:r>
            <a:r>
              <a:rPr lang="en-US" sz="1200">
                <a:latin typeface="Arial" panose="020B0604020202020204" pitchFamily="34" charset="0"/>
                <a:cs typeface="Arial" panose="020B0604020202020204" pitchFamily="34" charset="0"/>
              </a:rPr>
              <a:t>.</a:t>
            </a:r>
          </a:p>
          <a:p>
            <a:pPr algn="just"/>
            <a:endParaRPr lang="en-US">
              <a:latin typeface="Arial" panose="020B0604020202020204" pitchFamily="34" charset="0"/>
              <a:cs typeface="Arial" panose="020B0604020202020204" pitchFamily="34" charset="0"/>
            </a:endParaRPr>
          </a:p>
          <a:p>
            <a:pPr algn="just"/>
            <a:endParaRPr lang="en-US">
              <a:latin typeface="Arial" panose="020B0604020202020204" pitchFamily="34" charset="0"/>
              <a:cs typeface="Arial" panose="020B0604020202020204" pitchFamily="34" charset="0"/>
            </a:endParaRPr>
          </a:p>
          <a:p>
            <a:pPr algn="just"/>
            <a:endParaRPr lang="en-US" sz="700">
              <a:latin typeface="Arial" panose="020B0604020202020204" pitchFamily="34" charset="0"/>
              <a:cs typeface="Arial" panose="020B0604020202020204" pitchFamily="34" charset="0"/>
            </a:endParaRPr>
          </a:p>
          <a:p>
            <a:pPr algn="just"/>
            <a:r>
              <a:rPr lang="en-US" sz="1200"/>
              <a:t>Establish research, policies, stakeholder collaboration, financial expertise, capacity-building, pilot projects, and funding to create </a:t>
            </a:r>
            <a:r>
              <a:rPr lang="en-US" sz="1200" b="1"/>
              <a:t>tailored financial solutions </a:t>
            </a:r>
            <a:r>
              <a:rPr lang="en-US" sz="1200"/>
              <a:t>that attract </a:t>
            </a:r>
            <a:r>
              <a:rPr lang="en-US" sz="1200" b="1"/>
              <a:t>private investment for infrastructure </a:t>
            </a:r>
            <a:r>
              <a:rPr lang="en-US" sz="1200"/>
              <a:t>and regional development</a:t>
            </a:r>
            <a:r>
              <a:rPr lang="en-US" sz="1200" b="1">
                <a:latin typeface="Arial" panose="020B0604020202020204" pitchFamily="34" charset="0"/>
                <a:cs typeface="Arial" panose="020B0604020202020204" pitchFamily="34" charset="0"/>
              </a:rPr>
              <a:t>.</a:t>
            </a:r>
          </a:p>
        </p:txBody>
      </p:sp>
      <p:sp>
        <p:nvSpPr>
          <p:cNvPr id="72" name="TextBox 71">
            <a:extLst>
              <a:ext uri="{FF2B5EF4-FFF2-40B4-BE49-F238E27FC236}">
                <a16:creationId xmlns:a16="http://schemas.microsoft.com/office/drawing/2014/main" id="{7AAAF66C-0786-64AA-3656-03856E30DA41}"/>
              </a:ext>
            </a:extLst>
          </p:cNvPr>
          <p:cNvSpPr txBox="1"/>
          <p:nvPr/>
        </p:nvSpPr>
        <p:spPr>
          <a:xfrm>
            <a:off x="8672970" y="1305786"/>
            <a:ext cx="3482034" cy="3908762"/>
          </a:xfrm>
          <a:prstGeom prst="rect">
            <a:avLst/>
          </a:prstGeom>
          <a:noFill/>
        </p:spPr>
        <p:txBody>
          <a:bodyPr wrap="square">
            <a:spAutoFit/>
          </a:bodyPr>
          <a:lstStyle/>
          <a:p>
            <a:pPr algn="just"/>
            <a:r>
              <a:rPr lang="en-US" sz="1200"/>
              <a:t>Increased </a:t>
            </a:r>
            <a:r>
              <a:rPr lang="en-US" sz="1200" b="1"/>
              <a:t>PPP projects </a:t>
            </a:r>
            <a:r>
              <a:rPr lang="en-US" sz="1200"/>
              <a:t>in key sectors, supported by </a:t>
            </a:r>
            <a:r>
              <a:rPr lang="en-US" sz="1200" b="1"/>
              <a:t>modernized regulations </a:t>
            </a:r>
            <a:r>
              <a:rPr lang="en-US" sz="1200"/>
              <a:t>and </a:t>
            </a:r>
            <a:r>
              <a:rPr lang="en-US" sz="1200" b="1"/>
              <a:t>improved risk allocation</a:t>
            </a:r>
            <a:r>
              <a:rPr lang="en-US" sz="1200"/>
              <a:t>, drive foreign investment, regional competitiveness, and </a:t>
            </a:r>
            <a:r>
              <a:rPr lang="en-US" sz="1200" b="1"/>
              <a:t>social benefits </a:t>
            </a:r>
            <a:r>
              <a:rPr lang="en-US" sz="1200"/>
              <a:t>like </a:t>
            </a:r>
            <a:r>
              <a:rPr lang="en-US" sz="1200" b="1"/>
              <a:t>enhanced public services </a:t>
            </a:r>
            <a:r>
              <a:rPr lang="en-US" sz="1200"/>
              <a:t>and</a:t>
            </a:r>
            <a:r>
              <a:rPr lang="en-US" sz="1200" b="1"/>
              <a:t> infrastructure </a:t>
            </a:r>
            <a:r>
              <a:rPr lang="en-US" sz="1200"/>
              <a:t>for local communities.</a:t>
            </a:r>
          </a:p>
          <a:p>
            <a:pPr algn="just"/>
            <a:endParaRPr lang="en-US" sz="1000">
              <a:latin typeface="Arial" panose="020B0604020202020204" pitchFamily="34" charset="0"/>
              <a:cs typeface="Arial" panose="020B0604020202020204" pitchFamily="34" charset="0"/>
            </a:endParaRPr>
          </a:p>
          <a:p>
            <a:pPr algn="just"/>
            <a:r>
              <a:rPr lang="en-US" sz="1200"/>
              <a:t>Modernized PPP regulations to create a more enabling environment for investment and risk-sharing, with standardized frameworks and tools developed to streamline PPP processes, ensure greater accountability, and optimize project execution</a:t>
            </a:r>
            <a:r>
              <a:rPr lang="en-US" sz="1200">
                <a:latin typeface="Arial" panose="020B0604020202020204" pitchFamily="34" charset="0"/>
                <a:cs typeface="Arial" panose="020B0604020202020204" pitchFamily="34" charset="0"/>
              </a:rPr>
              <a:t>.</a:t>
            </a:r>
          </a:p>
          <a:p>
            <a:pPr algn="just"/>
            <a:endParaRPr lang="en-US" sz="1000">
              <a:latin typeface="Arial" panose="020B0604020202020204" pitchFamily="34" charset="0"/>
              <a:cs typeface="Arial" panose="020B0604020202020204" pitchFamily="34" charset="0"/>
            </a:endParaRPr>
          </a:p>
          <a:p>
            <a:pPr algn="just"/>
            <a:r>
              <a:rPr lang="en-US" sz="1200"/>
              <a:t>Establish stakeholder collaboration, technical expertise, capacity-building, and funding to strengthen institutions, streamline processes, and create an enabling environment for increased PPP projects, foreign investment, and regional competitiveness</a:t>
            </a:r>
            <a:r>
              <a:rPr lang="en-US" sz="1200" b="1">
                <a:latin typeface="Arial" panose="020B0604020202020204" pitchFamily="34" charset="0"/>
                <a:cs typeface="Arial" panose="020B0604020202020204" pitchFamily="34" charset="0"/>
              </a:rPr>
              <a:t>.</a:t>
            </a:r>
          </a:p>
          <a:p>
            <a:pPr algn="just"/>
            <a:endParaRPr lang="en-US" sz="120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4E00336-5E98-C143-9B82-75A3E1EAAD57}"/>
              </a:ext>
            </a:extLst>
          </p:cNvPr>
          <p:cNvSpPr txBox="1"/>
          <p:nvPr/>
        </p:nvSpPr>
        <p:spPr>
          <a:xfrm>
            <a:off x="122105" y="1401877"/>
            <a:ext cx="1699007" cy="289310"/>
          </a:xfrm>
          <a:prstGeom prst="rect">
            <a:avLst/>
          </a:prstGeom>
          <a:noFill/>
        </p:spPr>
        <p:txBody>
          <a:bodyPr wrap="square" rtlCol="0">
            <a:spAutoFit/>
          </a:bodyPr>
          <a:lstStyle/>
          <a:p>
            <a:pPr>
              <a:lnSpc>
                <a:spcPct val="80000"/>
              </a:lnSpc>
            </a:pPr>
            <a:r>
              <a:rPr lang="en-US" sz="1600">
                <a:solidFill>
                  <a:srgbClr val="26B170"/>
                </a:solidFill>
              </a:rPr>
              <a:t>Outcomes</a:t>
            </a:r>
            <a:endParaRPr lang="en-US" b="1">
              <a:solidFill>
                <a:srgbClr val="26B170"/>
              </a:solidFill>
            </a:endParaRPr>
          </a:p>
        </p:txBody>
      </p:sp>
      <p:sp>
        <p:nvSpPr>
          <p:cNvPr id="74" name="TextBox 73">
            <a:extLst>
              <a:ext uri="{FF2B5EF4-FFF2-40B4-BE49-F238E27FC236}">
                <a16:creationId xmlns:a16="http://schemas.microsoft.com/office/drawing/2014/main" id="{46315ACF-71A3-C1F2-4C20-8C0EF3CD3C6C}"/>
              </a:ext>
            </a:extLst>
          </p:cNvPr>
          <p:cNvSpPr txBox="1"/>
          <p:nvPr/>
        </p:nvSpPr>
        <p:spPr>
          <a:xfrm>
            <a:off x="105762" y="2617334"/>
            <a:ext cx="1699007" cy="289310"/>
          </a:xfrm>
          <a:prstGeom prst="rect">
            <a:avLst/>
          </a:prstGeom>
          <a:noFill/>
        </p:spPr>
        <p:txBody>
          <a:bodyPr wrap="square" rtlCol="0">
            <a:spAutoFit/>
          </a:bodyPr>
          <a:lstStyle/>
          <a:p>
            <a:pPr>
              <a:lnSpc>
                <a:spcPct val="80000"/>
              </a:lnSpc>
            </a:pPr>
            <a:r>
              <a:rPr lang="en-US" sz="1600">
                <a:solidFill>
                  <a:srgbClr val="26B170"/>
                </a:solidFill>
              </a:rPr>
              <a:t>Outputs</a:t>
            </a:r>
            <a:endParaRPr lang="en-US" b="1">
              <a:solidFill>
                <a:srgbClr val="26B170"/>
              </a:solidFill>
            </a:endParaRPr>
          </a:p>
        </p:txBody>
      </p:sp>
      <p:sp>
        <p:nvSpPr>
          <p:cNvPr id="75" name="TextBox 74">
            <a:extLst>
              <a:ext uri="{FF2B5EF4-FFF2-40B4-BE49-F238E27FC236}">
                <a16:creationId xmlns:a16="http://schemas.microsoft.com/office/drawing/2014/main" id="{8E5E1094-5B47-66E8-7B28-596F5025FA6A}"/>
              </a:ext>
            </a:extLst>
          </p:cNvPr>
          <p:cNvSpPr txBox="1"/>
          <p:nvPr/>
        </p:nvSpPr>
        <p:spPr>
          <a:xfrm>
            <a:off x="152010" y="3844612"/>
            <a:ext cx="1699007" cy="289310"/>
          </a:xfrm>
          <a:prstGeom prst="rect">
            <a:avLst/>
          </a:prstGeom>
          <a:noFill/>
        </p:spPr>
        <p:txBody>
          <a:bodyPr wrap="square" rtlCol="0">
            <a:spAutoFit/>
          </a:bodyPr>
          <a:lstStyle/>
          <a:p>
            <a:pPr>
              <a:lnSpc>
                <a:spcPct val="80000"/>
              </a:lnSpc>
            </a:pPr>
            <a:r>
              <a:rPr lang="en-US" sz="1600">
                <a:solidFill>
                  <a:srgbClr val="26B170"/>
                </a:solidFill>
              </a:rPr>
              <a:t>Activities</a:t>
            </a:r>
            <a:endParaRPr lang="en-US" b="1">
              <a:solidFill>
                <a:srgbClr val="26B170"/>
              </a:solidFill>
            </a:endParaRPr>
          </a:p>
        </p:txBody>
      </p:sp>
      <p:sp>
        <p:nvSpPr>
          <p:cNvPr id="76" name="TextBox 75">
            <a:extLst>
              <a:ext uri="{FF2B5EF4-FFF2-40B4-BE49-F238E27FC236}">
                <a16:creationId xmlns:a16="http://schemas.microsoft.com/office/drawing/2014/main" id="{A12758D4-2D34-C784-CBE8-239A289C0086}"/>
              </a:ext>
            </a:extLst>
          </p:cNvPr>
          <p:cNvSpPr txBox="1"/>
          <p:nvPr/>
        </p:nvSpPr>
        <p:spPr>
          <a:xfrm>
            <a:off x="106523" y="5227753"/>
            <a:ext cx="1699007" cy="289310"/>
          </a:xfrm>
          <a:prstGeom prst="rect">
            <a:avLst/>
          </a:prstGeom>
          <a:noFill/>
        </p:spPr>
        <p:txBody>
          <a:bodyPr wrap="square" rtlCol="0">
            <a:spAutoFit/>
          </a:bodyPr>
          <a:lstStyle/>
          <a:p>
            <a:pPr>
              <a:lnSpc>
                <a:spcPct val="80000"/>
              </a:lnSpc>
            </a:pPr>
            <a:r>
              <a:rPr lang="en-US" sz="1600">
                <a:solidFill>
                  <a:srgbClr val="004BCE"/>
                </a:solidFill>
              </a:rPr>
              <a:t>Risks</a:t>
            </a:r>
            <a:endParaRPr lang="en-US" b="1">
              <a:solidFill>
                <a:srgbClr val="004BCE"/>
              </a:solidFill>
            </a:endParaRPr>
          </a:p>
        </p:txBody>
      </p:sp>
      <p:sp>
        <p:nvSpPr>
          <p:cNvPr id="77" name="TextBox 76">
            <a:extLst>
              <a:ext uri="{FF2B5EF4-FFF2-40B4-BE49-F238E27FC236}">
                <a16:creationId xmlns:a16="http://schemas.microsoft.com/office/drawing/2014/main" id="{847D3125-89E4-1A2D-799B-537BCD42B179}"/>
              </a:ext>
            </a:extLst>
          </p:cNvPr>
          <p:cNvSpPr txBox="1"/>
          <p:nvPr/>
        </p:nvSpPr>
        <p:spPr>
          <a:xfrm>
            <a:off x="85975" y="5899411"/>
            <a:ext cx="1699007" cy="289310"/>
          </a:xfrm>
          <a:prstGeom prst="rect">
            <a:avLst/>
          </a:prstGeom>
          <a:noFill/>
        </p:spPr>
        <p:txBody>
          <a:bodyPr wrap="square" rtlCol="0">
            <a:spAutoFit/>
          </a:bodyPr>
          <a:lstStyle/>
          <a:p>
            <a:pPr>
              <a:lnSpc>
                <a:spcPct val="80000"/>
              </a:lnSpc>
            </a:pPr>
            <a:r>
              <a:rPr lang="en-US" sz="1600">
                <a:solidFill>
                  <a:srgbClr val="004BCE"/>
                </a:solidFill>
              </a:rPr>
              <a:t>Assumptions</a:t>
            </a:r>
            <a:endParaRPr lang="en-US" b="1">
              <a:solidFill>
                <a:srgbClr val="004BCE"/>
              </a:solidFill>
            </a:endParaRPr>
          </a:p>
        </p:txBody>
      </p:sp>
      <p:cxnSp>
        <p:nvCxnSpPr>
          <p:cNvPr id="84" name="Straight Connector 83">
            <a:extLst>
              <a:ext uri="{FF2B5EF4-FFF2-40B4-BE49-F238E27FC236}">
                <a16:creationId xmlns:a16="http://schemas.microsoft.com/office/drawing/2014/main" id="{D9091279-FA79-EE9A-D689-9E0CC6283DA4}"/>
              </a:ext>
            </a:extLst>
          </p:cNvPr>
          <p:cNvCxnSpPr>
            <a:cxnSpLocks/>
          </p:cNvCxnSpPr>
          <p:nvPr/>
        </p:nvCxnSpPr>
        <p:spPr>
          <a:xfrm>
            <a:off x="152010" y="1363062"/>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ACF69-36FA-6C5C-7255-3E826AE65643}"/>
              </a:ext>
            </a:extLst>
          </p:cNvPr>
          <p:cNvCxnSpPr>
            <a:cxnSpLocks/>
          </p:cNvCxnSpPr>
          <p:nvPr/>
        </p:nvCxnSpPr>
        <p:spPr>
          <a:xfrm>
            <a:off x="152010" y="2566659"/>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46CCD8-C978-A4A9-0D19-89552CC3DE00}"/>
              </a:ext>
            </a:extLst>
          </p:cNvPr>
          <p:cNvCxnSpPr>
            <a:cxnSpLocks/>
          </p:cNvCxnSpPr>
          <p:nvPr/>
        </p:nvCxnSpPr>
        <p:spPr>
          <a:xfrm>
            <a:off x="122105" y="3787905"/>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579FA3-7175-9077-4547-E64E2F4243BC}"/>
              </a:ext>
            </a:extLst>
          </p:cNvPr>
          <p:cNvCxnSpPr>
            <a:cxnSpLocks/>
          </p:cNvCxnSpPr>
          <p:nvPr/>
        </p:nvCxnSpPr>
        <p:spPr>
          <a:xfrm>
            <a:off x="94503" y="5151553"/>
            <a:ext cx="12097497"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
        <p:nvSpPr>
          <p:cNvPr id="95" name="Round Single Corner Rectangle 27">
            <a:extLst>
              <a:ext uri="{FF2B5EF4-FFF2-40B4-BE49-F238E27FC236}">
                <a16:creationId xmlns:a16="http://schemas.microsoft.com/office/drawing/2014/main" id="{ED789965-136A-F420-1E87-716B0EF36FEC}"/>
              </a:ext>
            </a:extLst>
          </p:cNvPr>
          <p:cNvSpPr/>
          <p:nvPr/>
        </p:nvSpPr>
        <p:spPr>
          <a:xfrm rot="16200000" flipH="1" flipV="1">
            <a:off x="5992401" y="-5992401"/>
            <a:ext cx="207196" cy="12192002"/>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37250754-285B-5828-50F2-4487194A0C9D}"/>
              </a:ext>
            </a:extLst>
          </p:cNvPr>
          <p:cNvSpPr txBox="1"/>
          <p:nvPr/>
        </p:nvSpPr>
        <p:spPr>
          <a:xfrm>
            <a:off x="5059147" y="5253991"/>
            <a:ext cx="6853995" cy="276999"/>
          </a:xfrm>
          <a:prstGeom prst="rect">
            <a:avLst/>
          </a:prstGeom>
          <a:noFill/>
        </p:spPr>
        <p:txBody>
          <a:bodyPr wrap="square">
            <a:spAutoFit/>
          </a:bodyPr>
          <a:lstStyle/>
          <a:p>
            <a:r>
              <a:rPr lang="en-US" sz="1200"/>
              <a:t>Private sector investors may remain hesitant due to perceived risks or lack of attractive returns.</a:t>
            </a:r>
          </a:p>
        </p:txBody>
      </p:sp>
      <p:sp>
        <p:nvSpPr>
          <p:cNvPr id="98" name="TextBox 97">
            <a:extLst>
              <a:ext uri="{FF2B5EF4-FFF2-40B4-BE49-F238E27FC236}">
                <a16:creationId xmlns:a16="http://schemas.microsoft.com/office/drawing/2014/main" id="{96C773E7-D29E-751D-C027-23D4221200F2}"/>
              </a:ext>
            </a:extLst>
          </p:cNvPr>
          <p:cNvSpPr txBox="1"/>
          <p:nvPr/>
        </p:nvSpPr>
        <p:spPr>
          <a:xfrm>
            <a:off x="5059487" y="5801296"/>
            <a:ext cx="3432174" cy="1015663"/>
          </a:xfrm>
          <a:prstGeom prst="rect">
            <a:avLst/>
          </a:prstGeom>
          <a:noFill/>
        </p:spPr>
        <p:txBody>
          <a:bodyPr wrap="square">
            <a:spAutoFit/>
          </a:bodyPr>
          <a:lstStyle/>
          <a:p>
            <a:pPr algn="just"/>
            <a:r>
              <a:rPr lang="en-US" sz="1200"/>
              <a:t>Private sector actors and investors have the confidence, capacity, and willingness to engage in infrastructure projects, driven by clear regulatory frameworks, attractive risk-return profiles, and reliable enforcement mechanisms.</a:t>
            </a:r>
          </a:p>
        </p:txBody>
      </p:sp>
      <p:sp>
        <p:nvSpPr>
          <p:cNvPr id="99" name="TextBox 98">
            <a:extLst>
              <a:ext uri="{FF2B5EF4-FFF2-40B4-BE49-F238E27FC236}">
                <a16:creationId xmlns:a16="http://schemas.microsoft.com/office/drawing/2014/main" id="{1C72C4D4-3D10-0273-00DC-276CF9896058}"/>
              </a:ext>
            </a:extLst>
          </p:cNvPr>
          <p:cNvSpPr txBox="1"/>
          <p:nvPr/>
        </p:nvSpPr>
        <p:spPr>
          <a:xfrm>
            <a:off x="8698662" y="5768626"/>
            <a:ext cx="3493338" cy="1015663"/>
          </a:xfrm>
          <a:prstGeom prst="rect">
            <a:avLst/>
          </a:prstGeom>
          <a:noFill/>
        </p:spPr>
        <p:txBody>
          <a:bodyPr wrap="square">
            <a:spAutoFit/>
          </a:bodyPr>
          <a:lstStyle/>
          <a:p>
            <a:pPr algn="just"/>
            <a:r>
              <a:rPr lang="en-US" sz="1200"/>
              <a:t>The interests of the private and public sectors are aligned, ensuring collaborative efforts in designing and implementing PPP projects that balance profitability, public service delivery, and sustainable development goals</a:t>
            </a:r>
          </a:p>
        </p:txBody>
      </p:sp>
      <p:cxnSp>
        <p:nvCxnSpPr>
          <p:cNvPr id="100" name="Straight Connector 99">
            <a:extLst>
              <a:ext uri="{FF2B5EF4-FFF2-40B4-BE49-F238E27FC236}">
                <a16:creationId xmlns:a16="http://schemas.microsoft.com/office/drawing/2014/main" id="{663705D9-9ECF-0509-0998-737B250507B1}"/>
              </a:ext>
            </a:extLst>
          </p:cNvPr>
          <p:cNvCxnSpPr>
            <a:cxnSpLocks/>
          </p:cNvCxnSpPr>
          <p:nvPr/>
        </p:nvCxnSpPr>
        <p:spPr>
          <a:xfrm>
            <a:off x="0" y="5749114"/>
            <a:ext cx="12155004"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9771C1D-401C-90F8-41DB-AB14C18FF572}"/>
              </a:ext>
            </a:extLst>
          </p:cNvPr>
          <p:cNvSpPr/>
          <p:nvPr/>
        </p:nvSpPr>
        <p:spPr>
          <a:xfrm>
            <a:off x="-45872" y="878"/>
            <a:ext cx="12237871" cy="6858000"/>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 Single Corner Rectangle 27">
            <a:extLst>
              <a:ext uri="{FF2B5EF4-FFF2-40B4-BE49-F238E27FC236}">
                <a16:creationId xmlns:a16="http://schemas.microsoft.com/office/drawing/2014/main" id="{F61B4F41-83D0-969C-D848-FAA96C14A142}"/>
              </a:ext>
            </a:extLst>
          </p:cNvPr>
          <p:cNvSpPr/>
          <p:nvPr/>
        </p:nvSpPr>
        <p:spPr>
          <a:xfrm rot="16200000" flipH="1" flipV="1">
            <a:off x="5969465" y="-5992403"/>
            <a:ext cx="207196" cy="12192002"/>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ounded Rectangle 41">
            <a:extLst>
              <a:ext uri="{FF2B5EF4-FFF2-40B4-BE49-F238E27FC236}">
                <a16:creationId xmlns:a16="http://schemas.microsoft.com/office/drawing/2014/main" id="{D303B512-5F80-6B79-5BC1-6727D6FA377B}"/>
              </a:ext>
            </a:extLst>
          </p:cNvPr>
          <p:cNvSpPr/>
          <p:nvPr/>
        </p:nvSpPr>
        <p:spPr>
          <a:xfrm>
            <a:off x="1325494" y="846902"/>
            <a:ext cx="3562762" cy="4214733"/>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Freeform: Shape 5">
            <a:extLst>
              <a:ext uri="{FF2B5EF4-FFF2-40B4-BE49-F238E27FC236}">
                <a16:creationId xmlns:a16="http://schemas.microsoft.com/office/drawing/2014/main" id="{DD164DD2-0014-3DD2-F7B7-F234FDDEAE5B}"/>
              </a:ext>
            </a:extLst>
          </p:cNvPr>
          <p:cNvSpPr/>
          <p:nvPr/>
        </p:nvSpPr>
        <p:spPr>
          <a:xfrm>
            <a:off x="1337585" y="846902"/>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C3E579-FB22-E21F-89E2-16F25E1969A5}"/>
              </a:ext>
            </a:extLst>
          </p:cNvPr>
          <p:cNvSpPr txBox="1"/>
          <p:nvPr/>
        </p:nvSpPr>
        <p:spPr>
          <a:xfrm>
            <a:off x="1523315" y="1017735"/>
            <a:ext cx="3006994" cy="264688"/>
          </a:xfrm>
          <a:prstGeom prst="rect">
            <a:avLst/>
          </a:prstGeom>
          <a:noFill/>
        </p:spPr>
        <p:txBody>
          <a:bodyPr wrap="square" rtlCol="0">
            <a:spAutoFit/>
          </a:bodyPr>
          <a:lstStyle/>
          <a:p>
            <a:pPr algn="ctr">
              <a:lnSpc>
                <a:spcPct val="80000"/>
              </a:lnSpc>
            </a:pPr>
            <a:r>
              <a:rPr lang="en-US" sz="1400">
                <a:solidFill>
                  <a:schemeClr val="bg1"/>
                </a:solidFill>
              </a:rPr>
              <a:t>Financial Intermediaries</a:t>
            </a:r>
          </a:p>
        </p:txBody>
      </p:sp>
      <p:sp>
        <p:nvSpPr>
          <p:cNvPr id="11" name="Rounded Rectangle 41">
            <a:extLst>
              <a:ext uri="{FF2B5EF4-FFF2-40B4-BE49-F238E27FC236}">
                <a16:creationId xmlns:a16="http://schemas.microsoft.com/office/drawing/2014/main" id="{62E5FEA9-CD33-43F8-8AB6-072A9DA1F920}"/>
              </a:ext>
            </a:extLst>
          </p:cNvPr>
          <p:cNvSpPr/>
          <p:nvPr/>
        </p:nvSpPr>
        <p:spPr>
          <a:xfrm>
            <a:off x="1325494" y="846902"/>
            <a:ext cx="3562762" cy="4214733"/>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A59DB575-DF89-D901-4BB2-D8DC276234ED}"/>
              </a:ext>
            </a:extLst>
          </p:cNvPr>
          <p:cNvSpPr/>
          <p:nvPr/>
        </p:nvSpPr>
        <p:spPr>
          <a:xfrm>
            <a:off x="1337585" y="846902"/>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DAA0B05-F897-862F-9BF7-C4835BBC26F6}"/>
              </a:ext>
            </a:extLst>
          </p:cNvPr>
          <p:cNvSpPr txBox="1"/>
          <p:nvPr/>
        </p:nvSpPr>
        <p:spPr>
          <a:xfrm>
            <a:off x="127469" y="2808508"/>
            <a:ext cx="1699007" cy="2893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B170"/>
                </a:solidFill>
                <a:effectLst/>
                <a:uLnTx/>
                <a:uFillTx/>
                <a:latin typeface="Arial" panose="020B0604020202020204"/>
                <a:ea typeface="+mn-ea"/>
                <a:cs typeface="+mn-cs"/>
              </a:rPr>
              <a:t>Stage 1</a:t>
            </a:r>
            <a:endParaRPr kumimoji="0" lang="en-US" sz="1800" b="1" i="0" u="none" strike="noStrike" kern="1200" cap="none" spc="0" normalizeH="0" baseline="0" noProof="0">
              <a:ln>
                <a:noFill/>
              </a:ln>
              <a:solidFill>
                <a:srgbClr val="26B170"/>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28653654-3787-FBAE-C3D7-C4502D5BA7BA}"/>
              </a:ext>
            </a:extLst>
          </p:cNvPr>
          <p:cNvSpPr/>
          <p:nvPr/>
        </p:nvSpPr>
        <p:spPr>
          <a:xfrm>
            <a:off x="1361281" y="830918"/>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ounded Rectangle 41">
            <a:extLst>
              <a:ext uri="{FF2B5EF4-FFF2-40B4-BE49-F238E27FC236}">
                <a16:creationId xmlns:a16="http://schemas.microsoft.com/office/drawing/2014/main" id="{263A2BB5-C0FE-EEA3-431A-7924DEF0E1C6}"/>
              </a:ext>
            </a:extLst>
          </p:cNvPr>
          <p:cNvSpPr/>
          <p:nvPr/>
        </p:nvSpPr>
        <p:spPr>
          <a:xfrm>
            <a:off x="1363571" y="820794"/>
            <a:ext cx="3562762" cy="4214733"/>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F24ECB55-5165-A5B2-9FAB-23C3C25579E5}"/>
              </a:ext>
            </a:extLst>
          </p:cNvPr>
          <p:cNvSpPr txBox="1"/>
          <p:nvPr/>
        </p:nvSpPr>
        <p:spPr>
          <a:xfrm>
            <a:off x="1682167" y="987843"/>
            <a:ext cx="3006994" cy="26468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Financial Intermediaries</a:t>
            </a:r>
          </a:p>
        </p:txBody>
      </p:sp>
      <p:grpSp>
        <p:nvGrpSpPr>
          <p:cNvPr id="20" name="Group 19">
            <a:extLst>
              <a:ext uri="{FF2B5EF4-FFF2-40B4-BE49-F238E27FC236}">
                <a16:creationId xmlns:a16="http://schemas.microsoft.com/office/drawing/2014/main" id="{593010A3-0892-47BF-B936-4C74E7873716}"/>
              </a:ext>
            </a:extLst>
          </p:cNvPr>
          <p:cNvGrpSpPr/>
          <p:nvPr/>
        </p:nvGrpSpPr>
        <p:grpSpPr>
          <a:xfrm>
            <a:off x="261588" y="3078075"/>
            <a:ext cx="365760" cy="365760"/>
            <a:chOff x="1610027" y="4601483"/>
            <a:chExt cx="904397" cy="904397"/>
          </a:xfrm>
        </p:grpSpPr>
        <p:sp>
          <p:nvSpPr>
            <p:cNvPr id="21" name="Rounded Rectangle 17">
              <a:extLst>
                <a:ext uri="{FF2B5EF4-FFF2-40B4-BE49-F238E27FC236}">
                  <a16:creationId xmlns:a16="http://schemas.microsoft.com/office/drawing/2014/main" id="{98B539E6-4AD6-F9A5-536D-D198CEA842A5}"/>
                </a:ext>
              </a:extLst>
            </p:cNvPr>
            <p:cNvSpPr/>
            <p:nvPr/>
          </p:nvSpPr>
          <p:spPr>
            <a:xfrm>
              <a:off x="1610027" y="4601483"/>
              <a:ext cx="904397" cy="904397"/>
            </a:xfrm>
            <a:prstGeom prst="roundRect">
              <a:avLst>
                <a:gd name="adj" fmla="val 26362"/>
              </a:avLst>
            </a:prstGeom>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Graphic 21">
              <a:extLst>
                <a:ext uri="{FF2B5EF4-FFF2-40B4-BE49-F238E27FC236}">
                  <a16:creationId xmlns:a16="http://schemas.microsoft.com/office/drawing/2014/main" id="{A6DCF244-6306-18AD-BB9E-8EE12F491FC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92341" y="4767107"/>
              <a:ext cx="539768" cy="573147"/>
            </a:xfrm>
            <a:prstGeom prst="rect">
              <a:avLst/>
            </a:prstGeom>
          </p:spPr>
        </p:pic>
      </p:grpSp>
      <p:grpSp>
        <p:nvGrpSpPr>
          <p:cNvPr id="23" name="Group 22">
            <a:extLst>
              <a:ext uri="{FF2B5EF4-FFF2-40B4-BE49-F238E27FC236}">
                <a16:creationId xmlns:a16="http://schemas.microsoft.com/office/drawing/2014/main" id="{BD2BACF3-B52F-CEC8-BEE9-6AC8D405018D}"/>
              </a:ext>
            </a:extLst>
          </p:cNvPr>
          <p:cNvGrpSpPr/>
          <p:nvPr/>
        </p:nvGrpSpPr>
        <p:grpSpPr>
          <a:xfrm>
            <a:off x="255013" y="1935913"/>
            <a:ext cx="365760" cy="365760"/>
            <a:chOff x="9735491" y="4601483"/>
            <a:chExt cx="904397" cy="904397"/>
          </a:xfrm>
        </p:grpSpPr>
        <p:sp>
          <p:nvSpPr>
            <p:cNvPr id="24" name="Rounded Rectangle 31">
              <a:extLst>
                <a:ext uri="{FF2B5EF4-FFF2-40B4-BE49-F238E27FC236}">
                  <a16:creationId xmlns:a16="http://schemas.microsoft.com/office/drawing/2014/main" id="{12563744-A5C1-A369-BB83-465D4838CDA9}"/>
                </a:ext>
              </a:extLst>
            </p:cNvPr>
            <p:cNvSpPr/>
            <p:nvPr/>
          </p:nvSpPr>
          <p:spPr>
            <a:xfrm>
              <a:off x="9735491" y="4601483"/>
              <a:ext cx="904397" cy="904397"/>
            </a:xfrm>
            <a:prstGeom prst="roundRect">
              <a:avLst>
                <a:gd name="adj" fmla="val 26362"/>
              </a:avLst>
            </a:prstGeom>
            <a:solidFill>
              <a:schemeClr val="accent5"/>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Graphic 24">
              <a:extLst>
                <a:ext uri="{FF2B5EF4-FFF2-40B4-BE49-F238E27FC236}">
                  <a16:creationId xmlns:a16="http://schemas.microsoft.com/office/drawing/2014/main" id="{31F92068-2445-163A-C6AE-40EAE121AD3F}"/>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141" b="20102"/>
            <a:stretch/>
          </p:blipFill>
          <p:spPr>
            <a:xfrm>
              <a:off x="9904530" y="4729844"/>
              <a:ext cx="566317" cy="593796"/>
            </a:xfrm>
            <a:prstGeom prst="rect">
              <a:avLst/>
            </a:prstGeom>
          </p:spPr>
        </p:pic>
      </p:grpSp>
      <p:sp>
        <p:nvSpPr>
          <p:cNvPr id="26" name="TextBox 25">
            <a:extLst>
              <a:ext uri="{FF2B5EF4-FFF2-40B4-BE49-F238E27FC236}">
                <a16:creationId xmlns:a16="http://schemas.microsoft.com/office/drawing/2014/main" id="{6A3A3490-AE43-52C2-C87D-F71C0346B882}"/>
              </a:ext>
            </a:extLst>
          </p:cNvPr>
          <p:cNvSpPr txBox="1"/>
          <p:nvPr/>
        </p:nvSpPr>
        <p:spPr>
          <a:xfrm>
            <a:off x="116595" y="1617074"/>
            <a:ext cx="1699007" cy="2893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B170"/>
                </a:solidFill>
                <a:effectLst/>
                <a:uLnTx/>
                <a:uFillTx/>
                <a:latin typeface="Arial" panose="020B0604020202020204"/>
                <a:ea typeface="+mn-ea"/>
                <a:cs typeface="+mn-cs"/>
              </a:rPr>
              <a:t>Stage 2</a:t>
            </a:r>
            <a:endParaRPr kumimoji="0" lang="en-US" sz="1800" b="1" i="0" u="none" strike="noStrike" kern="1200" cap="none" spc="0" normalizeH="0" baseline="0" noProof="0">
              <a:ln>
                <a:noFill/>
              </a:ln>
              <a:solidFill>
                <a:srgbClr val="26B17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1FA4FEA5-E004-6E13-B527-54063C1CA89D}"/>
              </a:ext>
            </a:extLst>
          </p:cNvPr>
          <p:cNvSpPr txBox="1"/>
          <p:nvPr/>
        </p:nvSpPr>
        <p:spPr>
          <a:xfrm>
            <a:off x="1376507" y="1674339"/>
            <a:ext cx="343070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Assessing the Impact of Microenterprise Services (AIMS)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0000"/>
              </a:solidFill>
              <a:latin typeface="Arial" panose="020B0604020202020204"/>
              <a:cs typeface="Calibri" panose="020F0502020204030204" pitchFamily="34" charset="0"/>
            </a:endParaRPr>
          </a:p>
        </p:txBody>
      </p:sp>
      <p:sp>
        <p:nvSpPr>
          <p:cNvPr id="17" name="TextBox 16">
            <a:extLst>
              <a:ext uri="{FF2B5EF4-FFF2-40B4-BE49-F238E27FC236}">
                <a16:creationId xmlns:a16="http://schemas.microsoft.com/office/drawing/2014/main" id="{90512B95-7B34-11F6-BA54-DDAF2EAD7BA4}"/>
              </a:ext>
            </a:extLst>
          </p:cNvPr>
          <p:cNvSpPr txBox="1"/>
          <p:nvPr/>
        </p:nvSpPr>
        <p:spPr>
          <a:xfrm>
            <a:off x="1462304" y="2916200"/>
            <a:ext cx="34307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FI Monitoring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0000"/>
              </a:solidFill>
              <a:latin typeface="Arial" panose="020B0604020202020204"/>
              <a:cs typeface="Calibri" panose="020F0502020204030204" pitchFamily="34" charset="0"/>
            </a:endParaRPr>
          </a:p>
        </p:txBody>
      </p:sp>
      <p:cxnSp>
        <p:nvCxnSpPr>
          <p:cNvPr id="27" name="Straight Connector 26">
            <a:extLst>
              <a:ext uri="{FF2B5EF4-FFF2-40B4-BE49-F238E27FC236}">
                <a16:creationId xmlns:a16="http://schemas.microsoft.com/office/drawing/2014/main" id="{B7F04707-31BD-8845-E3F1-D50277446C85}"/>
              </a:ext>
            </a:extLst>
          </p:cNvPr>
          <p:cNvCxnSpPr>
            <a:cxnSpLocks/>
          </p:cNvCxnSpPr>
          <p:nvPr/>
        </p:nvCxnSpPr>
        <p:spPr>
          <a:xfrm>
            <a:off x="105762" y="1372347"/>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B914BB-6849-78B3-77F4-708A6BA4CF76}"/>
              </a:ext>
            </a:extLst>
          </p:cNvPr>
          <p:cNvCxnSpPr>
            <a:cxnSpLocks/>
          </p:cNvCxnSpPr>
          <p:nvPr/>
        </p:nvCxnSpPr>
        <p:spPr>
          <a:xfrm>
            <a:off x="105762" y="2575944"/>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974BEC-C70C-A73C-B3FB-63A275A3172C}"/>
              </a:ext>
            </a:extLst>
          </p:cNvPr>
          <p:cNvCxnSpPr>
            <a:cxnSpLocks/>
          </p:cNvCxnSpPr>
          <p:nvPr/>
        </p:nvCxnSpPr>
        <p:spPr>
          <a:xfrm>
            <a:off x="75857" y="3797190"/>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8BA8D0-3212-873A-87B8-73B1A142FF88}"/>
              </a:ext>
            </a:extLst>
          </p:cNvPr>
          <p:cNvSpPr txBox="1"/>
          <p:nvPr/>
        </p:nvSpPr>
        <p:spPr>
          <a:xfrm>
            <a:off x="5040530" y="1404806"/>
            <a:ext cx="3430703" cy="1169551"/>
          </a:xfrm>
          <a:prstGeom prst="rect">
            <a:avLst/>
          </a:prstGeom>
          <a:solidFill>
            <a:srgbClr val="EDF2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Arial" panose="020B0604020202020204"/>
                <a:cs typeface="Calibri" panose="020F0502020204030204" pitchFamily="34" charset="0"/>
              </a:rPr>
              <a:t>Impact at the household level, enterprises, improvements and acquisition of assets, borrower behavior, Degree of borrowers' satisfaction of sub-borrowers. FI perceptions. </a:t>
            </a:r>
          </a:p>
        </p:txBody>
      </p:sp>
      <p:sp>
        <p:nvSpPr>
          <p:cNvPr id="8" name="TextBox 7">
            <a:extLst>
              <a:ext uri="{FF2B5EF4-FFF2-40B4-BE49-F238E27FC236}">
                <a16:creationId xmlns:a16="http://schemas.microsoft.com/office/drawing/2014/main" id="{BE4B258D-DCFF-DD6D-8BFE-D18E0EBE2999}"/>
              </a:ext>
            </a:extLst>
          </p:cNvPr>
          <p:cNvSpPr txBox="1"/>
          <p:nvPr/>
        </p:nvSpPr>
        <p:spPr>
          <a:xfrm>
            <a:off x="5063893" y="2606103"/>
            <a:ext cx="3430703" cy="1169551"/>
          </a:xfrm>
          <a:prstGeom prst="rect">
            <a:avLst/>
          </a:prstGeom>
          <a:solidFill>
            <a:srgbClr val="EDF2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Arial" panose="020B0604020202020204"/>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Arial" panose="020B0604020202020204"/>
                <a:cs typeface="Calibri" panose="020F0502020204030204" pitchFamily="34" charset="0"/>
              </a:rPr>
              <a:t>Financial situation, use of the programs that the CABEI has for the FI. E&amp;S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Arial" panose="020B0604020202020204"/>
              <a:cs typeface="Calibri" panose="020F0502020204030204" pitchFamily="34" charset="0"/>
            </a:endParaRPr>
          </a:p>
        </p:txBody>
      </p:sp>
      <p:sp>
        <p:nvSpPr>
          <p:cNvPr id="13" name="Rounded Rectangle 22">
            <a:extLst>
              <a:ext uri="{FF2B5EF4-FFF2-40B4-BE49-F238E27FC236}">
                <a16:creationId xmlns:a16="http://schemas.microsoft.com/office/drawing/2014/main" id="{906DA104-47B2-8FBB-B989-CD81CB3990C5}"/>
              </a:ext>
            </a:extLst>
          </p:cNvPr>
          <p:cNvSpPr/>
          <p:nvPr/>
        </p:nvSpPr>
        <p:spPr>
          <a:xfrm>
            <a:off x="726956" y="3068807"/>
            <a:ext cx="365760" cy="365760"/>
          </a:xfrm>
          <a:prstGeom prst="roundRect">
            <a:avLst>
              <a:gd name="adj" fmla="val 27747"/>
            </a:avLst>
          </a:prstGeom>
          <a:solidFill>
            <a:schemeClr val="accent2"/>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ounded Rectangle 17">
            <a:extLst>
              <a:ext uri="{FF2B5EF4-FFF2-40B4-BE49-F238E27FC236}">
                <a16:creationId xmlns:a16="http://schemas.microsoft.com/office/drawing/2014/main" id="{00BD79EC-8F9B-3C70-6F7A-030CC17BE624}"/>
              </a:ext>
            </a:extLst>
          </p:cNvPr>
          <p:cNvSpPr/>
          <p:nvPr/>
        </p:nvSpPr>
        <p:spPr>
          <a:xfrm>
            <a:off x="729517" y="1920523"/>
            <a:ext cx="365760" cy="365760"/>
          </a:xfrm>
          <a:prstGeom prst="roundRect">
            <a:avLst>
              <a:gd name="adj" fmla="val 26362"/>
            </a:avLst>
          </a:prstGeom>
          <a:solidFill>
            <a:schemeClr val="accent6"/>
          </a:solidFill>
          <a:ln>
            <a:noFill/>
          </a:ln>
          <a:effectLst>
            <a:outerShdw blurRad="233026" dist="137220" dir="2700000" algn="tl" rotWithShape="0">
              <a:schemeClr val="accent6">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14A0064B-6B9D-EBEB-BEFA-27BE2D4E9A7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2296" y="1938652"/>
            <a:ext cx="284834" cy="284834"/>
          </a:xfrm>
          <a:prstGeom prst="rect">
            <a:avLst/>
          </a:prstGeom>
        </p:spPr>
      </p:pic>
      <p:pic>
        <p:nvPicPr>
          <p:cNvPr id="32" name="Graphic 31">
            <a:extLst>
              <a:ext uri="{FF2B5EF4-FFF2-40B4-BE49-F238E27FC236}">
                <a16:creationId xmlns:a16="http://schemas.microsoft.com/office/drawing/2014/main" id="{FFB42F4E-AA81-4654-F85F-C55AE049304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8356" y="3131913"/>
            <a:ext cx="241272" cy="241272"/>
          </a:xfrm>
          <a:prstGeom prst="rect">
            <a:avLst/>
          </a:prstGeom>
        </p:spPr>
      </p:pic>
    </p:spTree>
    <p:extLst>
      <p:ext uri="{BB962C8B-B14F-4D97-AF65-F5344CB8AC3E}">
        <p14:creationId xmlns:p14="http://schemas.microsoft.com/office/powerpoint/2010/main" val="11129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FAC6B516-591B-B7A6-0CC4-B34FB3EF6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899"/>
            <a:ext cx="12192000" cy="6846101"/>
          </a:xfrm>
          <a:prstGeom prst="rect">
            <a:avLst/>
          </a:prstGeom>
        </p:spPr>
      </p:pic>
      <p:pic>
        <p:nvPicPr>
          <p:cNvPr id="4" name="Graphic 3">
            <a:extLst>
              <a:ext uri="{FF2B5EF4-FFF2-40B4-BE49-F238E27FC236}">
                <a16:creationId xmlns:a16="http://schemas.microsoft.com/office/drawing/2014/main" id="{F81CAE15-A961-E880-F0C6-3E993F443E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11016276" y="-209444"/>
            <a:ext cx="1175724" cy="1175724"/>
          </a:xfrm>
          <a:prstGeom prst="rect">
            <a:avLst/>
          </a:prstGeom>
        </p:spPr>
      </p:pic>
    </p:spTree>
    <p:extLst>
      <p:ext uri="{BB962C8B-B14F-4D97-AF65-F5344CB8AC3E}">
        <p14:creationId xmlns:p14="http://schemas.microsoft.com/office/powerpoint/2010/main" val="392928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D164DD2-0014-3DD2-F7B7-F234FDDEAE5B}"/>
              </a:ext>
            </a:extLst>
          </p:cNvPr>
          <p:cNvSpPr/>
          <p:nvPr/>
        </p:nvSpPr>
        <p:spPr>
          <a:xfrm>
            <a:off x="1337585" y="846902"/>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41">
            <a:extLst>
              <a:ext uri="{FF2B5EF4-FFF2-40B4-BE49-F238E27FC236}">
                <a16:creationId xmlns:a16="http://schemas.microsoft.com/office/drawing/2014/main" id="{6B4EC75B-C217-7C22-6974-87322979A9D2}"/>
              </a:ext>
            </a:extLst>
          </p:cNvPr>
          <p:cNvSpPr/>
          <p:nvPr/>
        </p:nvSpPr>
        <p:spPr>
          <a:xfrm>
            <a:off x="1325494" y="846902"/>
            <a:ext cx="3562762" cy="4214733"/>
          </a:xfrm>
          <a:prstGeom prst="roundRect">
            <a:avLst>
              <a:gd name="adj" fmla="val 19138"/>
            </a:avLst>
          </a:prstGeom>
          <a:solidFill>
            <a:srgbClr val="009DD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Rounded Rectangle 41">
            <a:extLst>
              <a:ext uri="{FF2B5EF4-FFF2-40B4-BE49-F238E27FC236}">
                <a16:creationId xmlns:a16="http://schemas.microsoft.com/office/drawing/2014/main" id="{F3CCA0B9-05E6-CFDB-BCB8-94B4D9CE8A8D}"/>
              </a:ext>
            </a:extLst>
          </p:cNvPr>
          <p:cNvSpPr/>
          <p:nvPr/>
        </p:nvSpPr>
        <p:spPr>
          <a:xfrm>
            <a:off x="8537317" y="823530"/>
            <a:ext cx="3617687" cy="423811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4" name="Rounded Rectangle 41">
            <a:extLst>
              <a:ext uri="{FF2B5EF4-FFF2-40B4-BE49-F238E27FC236}">
                <a16:creationId xmlns:a16="http://schemas.microsoft.com/office/drawing/2014/main" id="{F40BC4EA-704D-D519-06F8-BC8B001DCC44}"/>
              </a:ext>
            </a:extLst>
          </p:cNvPr>
          <p:cNvSpPr/>
          <p:nvPr/>
        </p:nvSpPr>
        <p:spPr>
          <a:xfrm>
            <a:off x="4938953" y="823531"/>
            <a:ext cx="3547192" cy="4238104"/>
          </a:xfrm>
          <a:prstGeom prst="roundRect">
            <a:avLst>
              <a:gd name="adj" fmla="val 19138"/>
            </a:avLst>
          </a:prstGeom>
          <a:solidFill>
            <a:srgbClr val="26B17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0" name="TextBox 49">
            <a:extLst>
              <a:ext uri="{FF2B5EF4-FFF2-40B4-BE49-F238E27FC236}">
                <a16:creationId xmlns:a16="http://schemas.microsoft.com/office/drawing/2014/main" id="{687CFA1F-9450-ED1B-C406-C23DDF896309}"/>
              </a:ext>
            </a:extLst>
          </p:cNvPr>
          <p:cNvSpPr txBox="1"/>
          <p:nvPr/>
        </p:nvSpPr>
        <p:spPr>
          <a:xfrm>
            <a:off x="1325495" y="270435"/>
            <a:ext cx="10536310" cy="492443"/>
          </a:xfrm>
          <a:prstGeom prst="rect">
            <a:avLst/>
          </a:prstGeom>
          <a:noFill/>
        </p:spPr>
        <p:txBody>
          <a:bodyPr wrap="square">
            <a:spAutoFit/>
          </a:bodyPr>
          <a:lstStyle/>
          <a:p>
            <a:pPr algn="ctr"/>
            <a:r>
              <a:rPr lang="en-US" sz="1300">
                <a:latin typeface="Arial" panose="020B0604020202020204" pitchFamily="34" charset="0"/>
                <a:cs typeface="Arial" panose="020B0604020202020204" pitchFamily="34" charset="0"/>
              </a:rPr>
              <a:t>Tailored financial solutions delivered to the private sector strengthen regional integration, productivity, competitiveness, and innovation by facilitating the adoption and development of transformative technologies, unlocking sustainable development impact across countries.</a:t>
            </a:r>
            <a:endParaRPr lang="en-US" sz="1300">
              <a:latin typeface="Arial" panose="020B0604020202020204" pitchFamily="34" charset="0"/>
              <a:ea typeface="+mj-ea"/>
              <a:cs typeface="Arial" panose="020B0604020202020204" pitchFamily="34" charset="0"/>
            </a:endParaRPr>
          </a:p>
        </p:txBody>
      </p:sp>
      <p:sp>
        <p:nvSpPr>
          <p:cNvPr id="51" name="TextBox 50">
            <a:extLst>
              <a:ext uri="{FF2B5EF4-FFF2-40B4-BE49-F238E27FC236}">
                <a16:creationId xmlns:a16="http://schemas.microsoft.com/office/drawing/2014/main" id="{823DE509-8D57-C46E-8150-21EF1216D5D7}"/>
              </a:ext>
            </a:extLst>
          </p:cNvPr>
          <p:cNvSpPr txBox="1"/>
          <p:nvPr/>
        </p:nvSpPr>
        <p:spPr>
          <a:xfrm>
            <a:off x="152010" y="319020"/>
            <a:ext cx="1699007" cy="289310"/>
          </a:xfrm>
          <a:prstGeom prst="rect">
            <a:avLst/>
          </a:prstGeom>
          <a:noFill/>
        </p:spPr>
        <p:txBody>
          <a:bodyPr wrap="square" rtlCol="0">
            <a:spAutoFit/>
          </a:bodyPr>
          <a:lstStyle/>
          <a:p>
            <a:pPr>
              <a:lnSpc>
                <a:spcPct val="80000"/>
              </a:lnSpc>
            </a:pPr>
            <a:r>
              <a:rPr lang="en-US" sz="1600">
                <a:solidFill>
                  <a:srgbClr val="004BCE"/>
                </a:solidFill>
              </a:rPr>
              <a:t>Impact</a:t>
            </a:r>
            <a:endParaRPr lang="en-US" b="1">
              <a:solidFill>
                <a:srgbClr val="004BCE"/>
              </a:solidFill>
            </a:endParaRPr>
          </a:p>
        </p:txBody>
      </p:sp>
      <p:sp>
        <p:nvSpPr>
          <p:cNvPr id="66" name="Freeform: Shape 65">
            <a:extLst>
              <a:ext uri="{FF2B5EF4-FFF2-40B4-BE49-F238E27FC236}">
                <a16:creationId xmlns:a16="http://schemas.microsoft.com/office/drawing/2014/main" id="{CC42FA0A-017B-17E6-FF1A-F48FB6BDCBD4}"/>
              </a:ext>
            </a:extLst>
          </p:cNvPr>
          <p:cNvSpPr/>
          <p:nvPr/>
        </p:nvSpPr>
        <p:spPr>
          <a:xfrm>
            <a:off x="1337585" y="846902"/>
            <a:ext cx="3547193"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009DD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BC392F2-02FD-4805-6039-04D6BB71CF14}"/>
              </a:ext>
            </a:extLst>
          </p:cNvPr>
          <p:cNvSpPr txBox="1"/>
          <p:nvPr/>
        </p:nvSpPr>
        <p:spPr>
          <a:xfrm>
            <a:off x="1377270" y="1344805"/>
            <a:ext cx="3493338" cy="5570756"/>
          </a:xfrm>
          <a:prstGeom prst="rect">
            <a:avLst/>
          </a:prstGeom>
          <a:noFill/>
        </p:spPr>
        <p:txBody>
          <a:bodyPr wrap="square">
            <a:spAutoFit/>
          </a:bodyPr>
          <a:lstStyle/>
          <a:p>
            <a:pPr algn="just"/>
            <a:r>
              <a:rPr lang="en-US" sz="1200" b="1">
                <a:latin typeface="Arial" panose="020B0604020202020204" pitchFamily="34" charset="0"/>
                <a:cs typeface="Arial" panose="020B0604020202020204" pitchFamily="34" charset="0"/>
              </a:rPr>
              <a:t>Strengthened capacity and financial performance </a:t>
            </a:r>
            <a:r>
              <a:rPr lang="en-US" sz="1200">
                <a:latin typeface="Arial" panose="020B0604020202020204" pitchFamily="34" charset="0"/>
                <a:cs typeface="Arial" panose="020B0604020202020204" pitchFamily="34" charset="0"/>
              </a:rPr>
              <a:t>of financial intermediaries through tailored products and differentiated approaches enable expanded financial access for MSMEs, </a:t>
            </a:r>
            <a:r>
              <a:rPr lang="en-US" sz="1200" b="1">
                <a:latin typeface="Arial" panose="020B0604020202020204" pitchFamily="34" charset="0"/>
                <a:cs typeface="Arial" panose="020B0604020202020204" pitchFamily="34" charset="0"/>
              </a:rPr>
              <a:t>driving economic growth, job creation, and inclusive development</a:t>
            </a:r>
            <a:r>
              <a:rPr lang="en-US" sz="1200">
                <a:latin typeface="Arial" panose="020B0604020202020204" pitchFamily="34" charset="0"/>
                <a:cs typeface="Arial" panose="020B0604020202020204" pitchFamily="34" charset="0"/>
              </a:rPr>
              <a:t>.</a:t>
            </a:r>
          </a:p>
          <a:p>
            <a:pPr algn="just"/>
            <a:endParaRPr lang="en-US" sz="1000">
              <a:latin typeface="Arial" panose="020B0604020202020204" pitchFamily="34" charset="0"/>
              <a:cs typeface="Arial" panose="020B0604020202020204" pitchFamily="34" charset="0"/>
            </a:endParaRPr>
          </a:p>
          <a:p>
            <a:pPr algn="just"/>
            <a:r>
              <a:rPr lang="en-US" sz="1200" b="1">
                <a:latin typeface="Arial" panose="020B0604020202020204" pitchFamily="34" charset="0"/>
                <a:cs typeface="Arial" panose="020B0604020202020204" pitchFamily="34" charset="0"/>
              </a:rPr>
              <a:t>Funds for MSME </a:t>
            </a:r>
            <a:r>
              <a:rPr lang="en-US" sz="1200">
                <a:latin typeface="Arial" panose="020B0604020202020204" pitchFamily="34" charset="0"/>
                <a:cs typeface="Arial" panose="020B0604020202020204" pitchFamily="34" charset="0"/>
              </a:rPr>
              <a:t>channeled through </a:t>
            </a:r>
            <a:r>
              <a:rPr lang="en-US" sz="1200" b="1">
                <a:latin typeface="Arial" panose="020B0604020202020204" pitchFamily="34" charset="0"/>
                <a:cs typeface="Arial" panose="020B0604020202020204" pitchFamily="34" charset="0"/>
              </a:rPr>
              <a:t>financial intermediaries </a:t>
            </a:r>
            <a:r>
              <a:rPr lang="en-US" sz="1200">
                <a:latin typeface="Arial" panose="020B0604020202020204" pitchFamily="34" charset="0"/>
                <a:cs typeface="Arial" panose="020B0604020202020204" pitchFamily="34" charset="0"/>
              </a:rPr>
              <a:t>through differentiated approaches to address varying needs.</a:t>
            </a:r>
          </a:p>
          <a:p>
            <a:pPr algn="just"/>
            <a:endParaRPr lang="en-US" sz="1200">
              <a:latin typeface="Arial" panose="020B0604020202020204" pitchFamily="34" charset="0"/>
              <a:cs typeface="Arial" panose="020B0604020202020204" pitchFamily="34" charset="0"/>
            </a:endParaRPr>
          </a:p>
          <a:p>
            <a:pPr algn="just"/>
            <a:endParaRPr lang="en-US" sz="800">
              <a:latin typeface="Arial" panose="020B0604020202020204" pitchFamily="34" charset="0"/>
              <a:cs typeface="Arial" panose="020B0604020202020204" pitchFamily="34" charset="0"/>
            </a:endParaRPr>
          </a:p>
          <a:p>
            <a:pPr algn="just"/>
            <a:endParaRPr lang="en-US" sz="1200">
              <a:latin typeface="Arial" panose="020B0604020202020204" pitchFamily="34" charset="0"/>
              <a:cs typeface="Arial" panose="020B0604020202020204" pitchFamily="34" charset="0"/>
            </a:endParaRPr>
          </a:p>
          <a:p>
            <a:pPr algn="just"/>
            <a:endParaRPr lang="en-US" sz="100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Design </a:t>
            </a:r>
            <a:r>
              <a:rPr lang="en-US" sz="1200" b="1">
                <a:latin typeface="Arial" panose="020B0604020202020204" pitchFamily="34" charset="0"/>
                <a:cs typeface="Arial" panose="020B0604020202020204" pitchFamily="34" charset="0"/>
              </a:rPr>
              <a:t>differentiated financial pro</a:t>
            </a:r>
            <a:r>
              <a:rPr lang="en-US" sz="1200">
                <a:latin typeface="Arial" panose="020B0604020202020204" pitchFamily="34" charset="0"/>
                <a:cs typeface="Arial" panose="020B0604020202020204" pitchFamily="34" charset="0"/>
              </a:rPr>
              <a:t>ducts and mechanisms, enabling intermediaries to channel funds effectively and </a:t>
            </a:r>
            <a:r>
              <a:rPr lang="en-US" sz="1200" b="1">
                <a:latin typeface="Arial" panose="020B0604020202020204" pitchFamily="34" charset="0"/>
                <a:cs typeface="Arial" panose="020B0604020202020204" pitchFamily="34" charset="0"/>
              </a:rPr>
              <a:t>expand MSME financial access.</a:t>
            </a:r>
          </a:p>
          <a:p>
            <a:pPr algn="just"/>
            <a:endParaRPr lang="en-US" sz="1200" b="1">
              <a:latin typeface="Arial" panose="020B0604020202020204" pitchFamily="34" charset="0"/>
              <a:cs typeface="Arial" panose="020B0604020202020204" pitchFamily="34" charset="0"/>
            </a:endParaRPr>
          </a:p>
          <a:p>
            <a:pPr algn="just"/>
            <a:endParaRPr lang="en-US" sz="1600" b="1">
              <a:latin typeface="Arial" panose="020B0604020202020204" pitchFamily="34" charset="0"/>
              <a:cs typeface="Arial" panose="020B0604020202020204" pitchFamily="34" charset="0"/>
            </a:endParaRPr>
          </a:p>
          <a:p>
            <a:pPr algn="just"/>
            <a:endParaRPr lang="en-US" sz="1200" b="1">
              <a:latin typeface="Arial" panose="020B0604020202020204" pitchFamily="34" charset="0"/>
              <a:cs typeface="Arial" panose="020B0604020202020204" pitchFamily="34" charset="0"/>
            </a:endParaRPr>
          </a:p>
          <a:p>
            <a:pPr algn="just"/>
            <a:r>
              <a:rPr lang="en-US" sz="1200"/>
              <a:t>Financial intermediaries may lack the capacity or willingness to adopt and implement differentiated approaches.</a:t>
            </a:r>
          </a:p>
          <a:p>
            <a:pPr algn="just"/>
            <a:endParaRPr lang="en-US" sz="1000">
              <a:latin typeface="Arial" panose="020B0604020202020204" pitchFamily="34" charset="0"/>
              <a:cs typeface="Arial" panose="020B0604020202020204" pitchFamily="34" charset="0"/>
            </a:endParaRPr>
          </a:p>
          <a:p>
            <a:pPr algn="just"/>
            <a:r>
              <a:rPr lang="en-US" sz="1200"/>
              <a:t>Financial intermediaries have the capacity, willingness, and incentives to adopt and implement tailored financial products, ensuring equitable access to funds for MSMEs, including underserved enterprises.</a:t>
            </a:r>
            <a:endParaRPr lang="en-US" sz="1200">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DA33FCBF-B086-4E28-1510-77022F8002FF}"/>
              </a:ext>
            </a:extLst>
          </p:cNvPr>
          <p:cNvSpPr/>
          <p:nvPr/>
        </p:nvSpPr>
        <p:spPr>
          <a:xfrm>
            <a:off x="4937552" y="838044"/>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EE9368F-3D9F-6ED8-4432-F515CBB09DCB}"/>
              </a:ext>
            </a:extLst>
          </p:cNvPr>
          <p:cNvSpPr txBox="1"/>
          <p:nvPr/>
        </p:nvSpPr>
        <p:spPr>
          <a:xfrm>
            <a:off x="1523315" y="1017735"/>
            <a:ext cx="3006994" cy="264688"/>
          </a:xfrm>
          <a:prstGeom prst="rect">
            <a:avLst/>
          </a:prstGeom>
          <a:noFill/>
        </p:spPr>
        <p:txBody>
          <a:bodyPr wrap="square" rtlCol="0">
            <a:spAutoFit/>
          </a:bodyPr>
          <a:lstStyle/>
          <a:p>
            <a:pPr algn="ctr">
              <a:lnSpc>
                <a:spcPct val="80000"/>
              </a:lnSpc>
            </a:pPr>
            <a:r>
              <a:rPr lang="en-US" sz="1400">
                <a:solidFill>
                  <a:schemeClr val="bg1"/>
                </a:solidFill>
              </a:rPr>
              <a:t>Financial Intermediaries</a:t>
            </a:r>
          </a:p>
        </p:txBody>
      </p:sp>
      <p:sp>
        <p:nvSpPr>
          <p:cNvPr id="58" name="TextBox 57">
            <a:extLst>
              <a:ext uri="{FF2B5EF4-FFF2-40B4-BE49-F238E27FC236}">
                <a16:creationId xmlns:a16="http://schemas.microsoft.com/office/drawing/2014/main" id="{C5DB1F72-BBEA-3216-4B75-D09BB7387457}"/>
              </a:ext>
            </a:extLst>
          </p:cNvPr>
          <p:cNvSpPr txBox="1"/>
          <p:nvPr/>
        </p:nvSpPr>
        <p:spPr>
          <a:xfrm>
            <a:off x="5180575" y="1009864"/>
            <a:ext cx="2941432" cy="264688"/>
          </a:xfrm>
          <a:prstGeom prst="rect">
            <a:avLst/>
          </a:prstGeom>
          <a:noFill/>
        </p:spPr>
        <p:txBody>
          <a:bodyPr wrap="square" rtlCol="0">
            <a:spAutoFit/>
          </a:bodyPr>
          <a:lstStyle/>
          <a:p>
            <a:pPr algn="ctr">
              <a:lnSpc>
                <a:spcPct val="80000"/>
              </a:lnSpc>
            </a:pPr>
            <a:r>
              <a:rPr lang="en-US" sz="1400">
                <a:solidFill>
                  <a:schemeClr val="bg1"/>
                </a:solidFill>
              </a:rPr>
              <a:t>Private Sector Projects</a:t>
            </a:r>
          </a:p>
        </p:txBody>
      </p:sp>
      <p:sp>
        <p:nvSpPr>
          <p:cNvPr id="70" name="Freeform: Shape 69">
            <a:extLst>
              <a:ext uri="{FF2B5EF4-FFF2-40B4-BE49-F238E27FC236}">
                <a16:creationId xmlns:a16="http://schemas.microsoft.com/office/drawing/2014/main" id="{CF564FF4-136D-1228-3ABC-EE2466DFE51C}"/>
              </a:ext>
            </a:extLst>
          </p:cNvPr>
          <p:cNvSpPr/>
          <p:nvPr/>
        </p:nvSpPr>
        <p:spPr>
          <a:xfrm>
            <a:off x="8553205" y="846902"/>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BE18093-E052-F86E-E9F7-35603130B7E2}"/>
              </a:ext>
            </a:extLst>
          </p:cNvPr>
          <p:cNvSpPr txBox="1"/>
          <p:nvPr/>
        </p:nvSpPr>
        <p:spPr>
          <a:xfrm>
            <a:off x="8826654" y="987402"/>
            <a:ext cx="2999888" cy="264688"/>
          </a:xfrm>
          <a:prstGeom prst="rect">
            <a:avLst/>
          </a:prstGeom>
          <a:noFill/>
        </p:spPr>
        <p:txBody>
          <a:bodyPr wrap="square" rtlCol="0">
            <a:spAutoFit/>
          </a:bodyPr>
          <a:lstStyle/>
          <a:p>
            <a:pPr algn="ctr">
              <a:lnSpc>
                <a:spcPct val="80000"/>
              </a:lnSpc>
            </a:pPr>
            <a:r>
              <a:rPr lang="en-US" sz="1400">
                <a:solidFill>
                  <a:schemeClr val="bg1"/>
                </a:solidFill>
              </a:rPr>
              <a:t>PPP Projects</a:t>
            </a:r>
          </a:p>
        </p:txBody>
      </p:sp>
      <p:sp>
        <p:nvSpPr>
          <p:cNvPr id="71" name="TextBox 70">
            <a:extLst>
              <a:ext uri="{FF2B5EF4-FFF2-40B4-BE49-F238E27FC236}">
                <a16:creationId xmlns:a16="http://schemas.microsoft.com/office/drawing/2014/main" id="{D056F5ED-87E1-1937-A3FB-E8674250F793}"/>
              </a:ext>
            </a:extLst>
          </p:cNvPr>
          <p:cNvSpPr txBox="1"/>
          <p:nvPr/>
        </p:nvSpPr>
        <p:spPr>
          <a:xfrm>
            <a:off x="5057433" y="1337545"/>
            <a:ext cx="3411809" cy="3693319"/>
          </a:xfrm>
          <a:prstGeom prst="rect">
            <a:avLst/>
          </a:prstGeom>
          <a:noFill/>
        </p:spPr>
        <p:txBody>
          <a:bodyPr wrap="square">
            <a:spAutoFit/>
          </a:bodyPr>
          <a:lstStyle/>
          <a:p>
            <a:pPr algn="just"/>
            <a:r>
              <a:rPr lang="en-US" sz="1200"/>
              <a:t>Facilitated private sector (PS) participation in infrastructure development through </a:t>
            </a:r>
            <a:r>
              <a:rPr lang="en-US" sz="1200" b="1"/>
              <a:t>structured project finance</a:t>
            </a:r>
            <a:r>
              <a:rPr lang="en-US" sz="1200"/>
              <a:t> enables successful projects in key sectors, boosting PS engagement, driving regional development, and creating </a:t>
            </a:r>
            <a:r>
              <a:rPr lang="en-US" sz="1200" b="1"/>
              <a:t>economic growth and job opportunities</a:t>
            </a:r>
            <a:r>
              <a:rPr lang="en-US" sz="1200"/>
              <a:t>.</a:t>
            </a:r>
          </a:p>
          <a:p>
            <a:pPr algn="just"/>
            <a:endParaRPr lang="en-US" sz="1000">
              <a:latin typeface="Arial" panose="020B0604020202020204" pitchFamily="34" charset="0"/>
              <a:cs typeface="Arial" panose="020B0604020202020204" pitchFamily="34" charset="0"/>
            </a:endParaRPr>
          </a:p>
          <a:p>
            <a:pPr algn="just"/>
            <a:r>
              <a:rPr lang="en-US" sz="1200"/>
              <a:t>Tailored </a:t>
            </a:r>
            <a:r>
              <a:rPr lang="en-US" sz="1200" b="1"/>
              <a:t>financial products </a:t>
            </a:r>
            <a:r>
              <a:rPr lang="en-US" sz="1200"/>
              <a:t>and structured </a:t>
            </a:r>
            <a:r>
              <a:rPr lang="en-US" sz="1200" b="1"/>
              <a:t>project finance </a:t>
            </a:r>
            <a:r>
              <a:rPr lang="en-US" sz="1200"/>
              <a:t>deals to attract private sector investment in infrastructure projects</a:t>
            </a:r>
            <a:r>
              <a:rPr lang="en-US" sz="1200">
                <a:latin typeface="Arial" panose="020B0604020202020204" pitchFamily="34" charset="0"/>
                <a:cs typeface="Arial" panose="020B0604020202020204" pitchFamily="34" charset="0"/>
              </a:rPr>
              <a:t>.</a:t>
            </a:r>
          </a:p>
          <a:p>
            <a:pPr algn="just"/>
            <a:endParaRPr lang="en-US">
              <a:latin typeface="Arial" panose="020B0604020202020204" pitchFamily="34" charset="0"/>
              <a:cs typeface="Arial" panose="020B0604020202020204" pitchFamily="34" charset="0"/>
            </a:endParaRPr>
          </a:p>
          <a:p>
            <a:pPr algn="just"/>
            <a:endParaRPr lang="en-US">
              <a:latin typeface="Arial" panose="020B0604020202020204" pitchFamily="34" charset="0"/>
              <a:cs typeface="Arial" panose="020B0604020202020204" pitchFamily="34" charset="0"/>
            </a:endParaRPr>
          </a:p>
          <a:p>
            <a:pPr algn="just"/>
            <a:endParaRPr lang="en-US" sz="700">
              <a:latin typeface="Arial" panose="020B0604020202020204" pitchFamily="34" charset="0"/>
              <a:cs typeface="Arial" panose="020B0604020202020204" pitchFamily="34" charset="0"/>
            </a:endParaRPr>
          </a:p>
          <a:p>
            <a:pPr algn="just"/>
            <a:r>
              <a:rPr lang="en-US" sz="1200"/>
              <a:t>Establish research, policies, stakeholder collaboration, financial expertise, capacity-building, pilot projects, and funding to create </a:t>
            </a:r>
            <a:r>
              <a:rPr lang="en-US" sz="1200" b="1"/>
              <a:t>tailored financial solutions </a:t>
            </a:r>
            <a:r>
              <a:rPr lang="en-US" sz="1200"/>
              <a:t>that attract </a:t>
            </a:r>
            <a:r>
              <a:rPr lang="en-US" sz="1200" b="1"/>
              <a:t>private investment for infrastructure </a:t>
            </a:r>
            <a:r>
              <a:rPr lang="en-US" sz="1200"/>
              <a:t>and regional development</a:t>
            </a:r>
            <a:r>
              <a:rPr lang="en-US" sz="1200" b="1">
                <a:latin typeface="Arial" panose="020B0604020202020204" pitchFamily="34" charset="0"/>
                <a:cs typeface="Arial" panose="020B0604020202020204" pitchFamily="34" charset="0"/>
              </a:rPr>
              <a:t>.</a:t>
            </a:r>
          </a:p>
        </p:txBody>
      </p:sp>
      <p:sp>
        <p:nvSpPr>
          <p:cNvPr id="72" name="TextBox 71">
            <a:extLst>
              <a:ext uri="{FF2B5EF4-FFF2-40B4-BE49-F238E27FC236}">
                <a16:creationId xmlns:a16="http://schemas.microsoft.com/office/drawing/2014/main" id="{7AAAF66C-0786-64AA-3656-03856E30DA41}"/>
              </a:ext>
            </a:extLst>
          </p:cNvPr>
          <p:cNvSpPr txBox="1"/>
          <p:nvPr/>
        </p:nvSpPr>
        <p:spPr>
          <a:xfrm>
            <a:off x="8672970" y="1305786"/>
            <a:ext cx="3482034" cy="3908762"/>
          </a:xfrm>
          <a:prstGeom prst="rect">
            <a:avLst/>
          </a:prstGeom>
          <a:noFill/>
        </p:spPr>
        <p:txBody>
          <a:bodyPr wrap="square">
            <a:spAutoFit/>
          </a:bodyPr>
          <a:lstStyle/>
          <a:p>
            <a:pPr algn="just"/>
            <a:r>
              <a:rPr lang="en-US" sz="1200"/>
              <a:t>Increased </a:t>
            </a:r>
            <a:r>
              <a:rPr lang="en-US" sz="1200" b="1"/>
              <a:t>PPP projects </a:t>
            </a:r>
            <a:r>
              <a:rPr lang="en-US" sz="1200"/>
              <a:t>in key sectors, supported by </a:t>
            </a:r>
            <a:r>
              <a:rPr lang="en-US" sz="1200" b="1"/>
              <a:t>modernized regulations </a:t>
            </a:r>
            <a:r>
              <a:rPr lang="en-US" sz="1200"/>
              <a:t>and </a:t>
            </a:r>
            <a:r>
              <a:rPr lang="en-US" sz="1200" b="1"/>
              <a:t>improved risk allocation</a:t>
            </a:r>
            <a:r>
              <a:rPr lang="en-US" sz="1200"/>
              <a:t>, drive foreign investment, regional competitiveness, and </a:t>
            </a:r>
            <a:r>
              <a:rPr lang="en-US" sz="1200" b="1"/>
              <a:t>social benefits </a:t>
            </a:r>
            <a:r>
              <a:rPr lang="en-US" sz="1200"/>
              <a:t>like </a:t>
            </a:r>
            <a:r>
              <a:rPr lang="en-US" sz="1200" b="1"/>
              <a:t>enhanced public services </a:t>
            </a:r>
            <a:r>
              <a:rPr lang="en-US" sz="1200"/>
              <a:t>and</a:t>
            </a:r>
            <a:r>
              <a:rPr lang="en-US" sz="1200" b="1"/>
              <a:t> infrastructure </a:t>
            </a:r>
            <a:r>
              <a:rPr lang="en-US" sz="1200"/>
              <a:t>for local communities.</a:t>
            </a:r>
          </a:p>
          <a:p>
            <a:pPr algn="just"/>
            <a:endParaRPr lang="en-US" sz="1000">
              <a:latin typeface="Arial" panose="020B0604020202020204" pitchFamily="34" charset="0"/>
              <a:cs typeface="Arial" panose="020B0604020202020204" pitchFamily="34" charset="0"/>
            </a:endParaRPr>
          </a:p>
          <a:p>
            <a:pPr algn="just"/>
            <a:r>
              <a:rPr lang="en-US" sz="1200"/>
              <a:t>Modernized PPP regulations to create a more enabling environment for investment and risk-sharing, with standardized frameworks and tools developed to streamline PPP processes, ensure greater accountability, and optimize project execution</a:t>
            </a:r>
            <a:r>
              <a:rPr lang="en-US" sz="1200">
                <a:latin typeface="Arial" panose="020B0604020202020204" pitchFamily="34" charset="0"/>
                <a:cs typeface="Arial" panose="020B0604020202020204" pitchFamily="34" charset="0"/>
              </a:rPr>
              <a:t>.</a:t>
            </a:r>
          </a:p>
          <a:p>
            <a:pPr algn="just"/>
            <a:endParaRPr lang="en-US" sz="1000">
              <a:latin typeface="Arial" panose="020B0604020202020204" pitchFamily="34" charset="0"/>
              <a:cs typeface="Arial" panose="020B0604020202020204" pitchFamily="34" charset="0"/>
            </a:endParaRPr>
          </a:p>
          <a:p>
            <a:pPr algn="just"/>
            <a:r>
              <a:rPr lang="en-US" sz="1200"/>
              <a:t>Establish stakeholder collaboration, technical expertise, capacity-building, and funding to strengthen institutions, streamline processes, and create an enabling environment for increased PPP projects, foreign investment, and regional competitiveness</a:t>
            </a:r>
            <a:r>
              <a:rPr lang="en-US" sz="1200" b="1">
                <a:latin typeface="Arial" panose="020B0604020202020204" pitchFamily="34" charset="0"/>
                <a:cs typeface="Arial" panose="020B0604020202020204" pitchFamily="34" charset="0"/>
              </a:rPr>
              <a:t>.</a:t>
            </a:r>
          </a:p>
          <a:p>
            <a:pPr algn="just"/>
            <a:endParaRPr lang="en-US" sz="120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4E00336-5E98-C143-9B82-75A3E1EAAD57}"/>
              </a:ext>
            </a:extLst>
          </p:cNvPr>
          <p:cNvSpPr txBox="1"/>
          <p:nvPr/>
        </p:nvSpPr>
        <p:spPr>
          <a:xfrm>
            <a:off x="122105" y="1401877"/>
            <a:ext cx="1699007" cy="289310"/>
          </a:xfrm>
          <a:prstGeom prst="rect">
            <a:avLst/>
          </a:prstGeom>
          <a:noFill/>
        </p:spPr>
        <p:txBody>
          <a:bodyPr wrap="square" rtlCol="0">
            <a:spAutoFit/>
          </a:bodyPr>
          <a:lstStyle/>
          <a:p>
            <a:pPr>
              <a:lnSpc>
                <a:spcPct val="80000"/>
              </a:lnSpc>
            </a:pPr>
            <a:r>
              <a:rPr lang="en-US" sz="1600">
                <a:solidFill>
                  <a:srgbClr val="26B170"/>
                </a:solidFill>
              </a:rPr>
              <a:t>Outcomes</a:t>
            </a:r>
            <a:endParaRPr lang="en-US" b="1">
              <a:solidFill>
                <a:srgbClr val="26B170"/>
              </a:solidFill>
            </a:endParaRPr>
          </a:p>
        </p:txBody>
      </p:sp>
      <p:sp>
        <p:nvSpPr>
          <p:cNvPr id="74" name="TextBox 73">
            <a:extLst>
              <a:ext uri="{FF2B5EF4-FFF2-40B4-BE49-F238E27FC236}">
                <a16:creationId xmlns:a16="http://schemas.microsoft.com/office/drawing/2014/main" id="{46315ACF-71A3-C1F2-4C20-8C0EF3CD3C6C}"/>
              </a:ext>
            </a:extLst>
          </p:cNvPr>
          <p:cNvSpPr txBox="1"/>
          <p:nvPr/>
        </p:nvSpPr>
        <p:spPr>
          <a:xfrm>
            <a:off x="105762" y="2617334"/>
            <a:ext cx="1699007" cy="289310"/>
          </a:xfrm>
          <a:prstGeom prst="rect">
            <a:avLst/>
          </a:prstGeom>
          <a:noFill/>
        </p:spPr>
        <p:txBody>
          <a:bodyPr wrap="square" rtlCol="0">
            <a:spAutoFit/>
          </a:bodyPr>
          <a:lstStyle/>
          <a:p>
            <a:pPr>
              <a:lnSpc>
                <a:spcPct val="80000"/>
              </a:lnSpc>
            </a:pPr>
            <a:r>
              <a:rPr lang="en-US" sz="1600">
                <a:solidFill>
                  <a:srgbClr val="26B170"/>
                </a:solidFill>
              </a:rPr>
              <a:t>Outputs</a:t>
            </a:r>
            <a:endParaRPr lang="en-US" b="1">
              <a:solidFill>
                <a:srgbClr val="26B170"/>
              </a:solidFill>
            </a:endParaRPr>
          </a:p>
        </p:txBody>
      </p:sp>
      <p:sp>
        <p:nvSpPr>
          <p:cNvPr id="75" name="TextBox 74">
            <a:extLst>
              <a:ext uri="{FF2B5EF4-FFF2-40B4-BE49-F238E27FC236}">
                <a16:creationId xmlns:a16="http://schemas.microsoft.com/office/drawing/2014/main" id="{8E5E1094-5B47-66E8-7B28-596F5025FA6A}"/>
              </a:ext>
            </a:extLst>
          </p:cNvPr>
          <p:cNvSpPr txBox="1"/>
          <p:nvPr/>
        </p:nvSpPr>
        <p:spPr>
          <a:xfrm>
            <a:off x="152010" y="3844612"/>
            <a:ext cx="1699007" cy="289310"/>
          </a:xfrm>
          <a:prstGeom prst="rect">
            <a:avLst/>
          </a:prstGeom>
          <a:noFill/>
        </p:spPr>
        <p:txBody>
          <a:bodyPr wrap="square" rtlCol="0">
            <a:spAutoFit/>
          </a:bodyPr>
          <a:lstStyle/>
          <a:p>
            <a:pPr>
              <a:lnSpc>
                <a:spcPct val="80000"/>
              </a:lnSpc>
            </a:pPr>
            <a:r>
              <a:rPr lang="en-US" sz="1600">
                <a:solidFill>
                  <a:srgbClr val="26B170"/>
                </a:solidFill>
              </a:rPr>
              <a:t>Activities</a:t>
            </a:r>
            <a:endParaRPr lang="en-US" b="1">
              <a:solidFill>
                <a:srgbClr val="26B170"/>
              </a:solidFill>
            </a:endParaRPr>
          </a:p>
        </p:txBody>
      </p:sp>
      <p:sp>
        <p:nvSpPr>
          <p:cNvPr id="76" name="TextBox 75">
            <a:extLst>
              <a:ext uri="{FF2B5EF4-FFF2-40B4-BE49-F238E27FC236}">
                <a16:creationId xmlns:a16="http://schemas.microsoft.com/office/drawing/2014/main" id="{A12758D4-2D34-C784-CBE8-239A289C0086}"/>
              </a:ext>
            </a:extLst>
          </p:cNvPr>
          <p:cNvSpPr txBox="1"/>
          <p:nvPr/>
        </p:nvSpPr>
        <p:spPr>
          <a:xfrm>
            <a:off x="106523" y="5227753"/>
            <a:ext cx="1699007" cy="289310"/>
          </a:xfrm>
          <a:prstGeom prst="rect">
            <a:avLst/>
          </a:prstGeom>
          <a:noFill/>
        </p:spPr>
        <p:txBody>
          <a:bodyPr wrap="square" rtlCol="0">
            <a:spAutoFit/>
          </a:bodyPr>
          <a:lstStyle/>
          <a:p>
            <a:pPr>
              <a:lnSpc>
                <a:spcPct val="80000"/>
              </a:lnSpc>
            </a:pPr>
            <a:r>
              <a:rPr lang="en-US" sz="1600">
                <a:solidFill>
                  <a:srgbClr val="004BCE"/>
                </a:solidFill>
              </a:rPr>
              <a:t>Risks</a:t>
            </a:r>
            <a:endParaRPr lang="en-US" b="1">
              <a:solidFill>
                <a:srgbClr val="004BCE"/>
              </a:solidFill>
            </a:endParaRPr>
          </a:p>
        </p:txBody>
      </p:sp>
      <p:sp>
        <p:nvSpPr>
          <p:cNvPr id="77" name="TextBox 76">
            <a:extLst>
              <a:ext uri="{FF2B5EF4-FFF2-40B4-BE49-F238E27FC236}">
                <a16:creationId xmlns:a16="http://schemas.microsoft.com/office/drawing/2014/main" id="{847D3125-89E4-1A2D-799B-537BCD42B179}"/>
              </a:ext>
            </a:extLst>
          </p:cNvPr>
          <p:cNvSpPr txBox="1"/>
          <p:nvPr/>
        </p:nvSpPr>
        <p:spPr>
          <a:xfrm>
            <a:off x="85975" y="5899411"/>
            <a:ext cx="1699007" cy="289310"/>
          </a:xfrm>
          <a:prstGeom prst="rect">
            <a:avLst/>
          </a:prstGeom>
          <a:noFill/>
        </p:spPr>
        <p:txBody>
          <a:bodyPr wrap="square" rtlCol="0">
            <a:spAutoFit/>
          </a:bodyPr>
          <a:lstStyle/>
          <a:p>
            <a:pPr>
              <a:lnSpc>
                <a:spcPct val="80000"/>
              </a:lnSpc>
            </a:pPr>
            <a:r>
              <a:rPr lang="en-US" sz="1600">
                <a:solidFill>
                  <a:srgbClr val="004BCE"/>
                </a:solidFill>
              </a:rPr>
              <a:t>Assumptions</a:t>
            </a:r>
            <a:endParaRPr lang="en-US" b="1">
              <a:solidFill>
                <a:srgbClr val="004BCE"/>
              </a:solidFill>
            </a:endParaRPr>
          </a:p>
        </p:txBody>
      </p:sp>
      <p:cxnSp>
        <p:nvCxnSpPr>
          <p:cNvPr id="84" name="Straight Connector 83">
            <a:extLst>
              <a:ext uri="{FF2B5EF4-FFF2-40B4-BE49-F238E27FC236}">
                <a16:creationId xmlns:a16="http://schemas.microsoft.com/office/drawing/2014/main" id="{D9091279-FA79-EE9A-D689-9E0CC6283DA4}"/>
              </a:ext>
            </a:extLst>
          </p:cNvPr>
          <p:cNvCxnSpPr>
            <a:cxnSpLocks/>
          </p:cNvCxnSpPr>
          <p:nvPr/>
        </p:nvCxnSpPr>
        <p:spPr>
          <a:xfrm>
            <a:off x="152010" y="1363062"/>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ACF69-36FA-6C5C-7255-3E826AE65643}"/>
              </a:ext>
            </a:extLst>
          </p:cNvPr>
          <p:cNvCxnSpPr>
            <a:cxnSpLocks/>
          </p:cNvCxnSpPr>
          <p:nvPr/>
        </p:nvCxnSpPr>
        <p:spPr>
          <a:xfrm>
            <a:off x="152010" y="2566659"/>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46CCD8-C978-A4A9-0D19-89552CC3DE00}"/>
              </a:ext>
            </a:extLst>
          </p:cNvPr>
          <p:cNvCxnSpPr>
            <a:cxnSpLocks/>
          </p:cNvCxnSpPr>
          <p:nvPr/>
        </p:nvCxnSpPr>
        <p:spPr>
          <a:xfrm>
            <a:off x="122105" y="3787905"/>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579FA3-7175-9077-4547-E64E2F4243BC}"/>
              </a:ext>
            </a:extLst>
          </p:cNvPr>
          <p:cNvCxnSpPr>
            <a:cxnSpLocks/>
          </p:cNvCxnSpPr>
          <p:nvPr/>
        </p:nvCxnSpPr>
        <p:spPr>
          <a:xfrm>
            <a:off x="94503" y="5151553"/>
            <a:ext cx="12097497"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
        <p:nvSpPr>
          <p:cNvPr id="95" name="Round Single Corner Rectangle 27">
            <a:extLst>
              <a:ext uri="{FF2B5EF4-FFF2-40B4-BE49-F238E27FC236}">
                <a16:creationId xmlns:a16="http://schemas.microsoft.com/office/drawing/2014/main" id="{ED789965-136A-F420-1E87-716B0EF36FEC}"/>
              </a:ext>
            </a:extLst>
          </p:cNvPr>
          <p:cNvSpPr/>
          <p:nvPr/>
        </p:nvSpPr>
        <p:spPr>
          <a:xfrm rot="16200000" flipH="1" flipV="1">
            <a:off x="5992401" y="-5992401"/>
            <a:ext cx="207196" cy="12192002"/>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37250754-285B-5828-50F2-4487194A0C9D}"/>
              </a:ext>
            </a:extLst>
          </p:cNvPr>
          <p:cNvSpPr txBox="1"/>
          <p:nvPr/>
        </p:nvSpPr>
        <p:spPr>
          <a:xfrm>
            <a:off x="5059147" y="5253991"/>
            <a:ext cx="6853995" cy="276999"/>
          </a:xfrm>
          <a:prstGeom prst="rect">
            <a:avLst/>
          </a:prstGeom>
          <a:noFill/>
        </p:spPr>
        <p:txBody>
          <a:bodyPr wrap="square">
            <a:spAutoFit/>
          </a:bodyPr>
          <a:lstStyle/>
          <a:p>
            <a:r>
              <a:rPr lang="en-US" sz="1200"/>
              <a:t>Private sector investors may remain hesitant due to perceived risks or lack of attractive returns.</a:t>
            </a:r>
          </a:p>
        </p:txBody>
      </p:sp>
      <p:sp>
        <p:nvSpPr>
          <p:cNvPr id="98" name="TextBox 97">
            <a:extLst>
              <a:ext uri="{FF2B5EF4-FFF2-40B4-BE49-F238E27FC236}">
                <a16:creationId xmlns:a16="http://schemas.microsoft.com/office/drawing/2014/main" id="{96C773E7-D29E-751D-C027-23D4221200F2}"/>
              </a:ext>
            </a:extLst>
          </p:cNvPr>
          <p:cNvSpPr txBox="1"/>
          <p:nvPr/>
        </p:nvSpPr>
        <p:spPr>
          <a:xfrm>
            <a:off x="5059487" y="5801296"/>
            <a:ext cx="3432174" cy="1015663"/>
          </a:xfrm>
          <a:prstGeom prst="rect">
            <a:avLst/>
          </a:prstGeom>
          <a:noFill/>
        </p:spPr>
        <p:txBody>
          <a:bodyPr wrap="square">
            <a:spAutoFit/>
          </a:bodyPr>
          <a:lstStyle/>
          <a:p>
            <a:pPr algn="just"/>
            <a:r>
              <a:rPr lang="en-US" sz="1200"/>
              <a:t>Private sector actors and investors have the confidence, capacity, and willingness to engage in infrastructure projects, driven by clear regulatory frameworks, attractive risk-return profiles, and reliable enforcement mechanisms.</a:t>
            </a:r>
          </a:p>
        </p:txBody>
      </p:sp>
      <p:sp>
        <p:nvSpPr>
          <p:cNvPr id="99" name="TextBox 98">
            <a:extLst>
              <a:ext uri="{FF2B5EF4-FFF2-40B4-BE49-F238E27FC236}">
                <a16:creationId xmlns:a16="http://schemas.microsoft.com/office/drawing/2014/main" id="{1C72C4D4-3D10-0273-00DC-276CF9896058}"/>
              </a:ext>
            </a:extLst>
          </p:cNvPr>
          <p:cNvSpPr txBox="1"/>
          <p:nvPr/>
        </p:nvSpPr>
        <p:spPr>
          <a:xfrm>
            <a:off x="8698662" y="5768626"/>
            <a:ext cx="3493338" cy="1015663"/>
          </a:xfrm>
          <a:prstGeom prst="rect">
            <a:avLst/>
          </a:prstGeom>
          <a:noFill/>
        </p:spPr>
        <p:txBody>
          <a:bodyPr wrap="square">
            <a:spAutoFit/>
          </a:bodyPr>
          <a:lstStyle/>
          <a:p>
            <a:pPr algn="just"/>
            <a:r>
              <a:rPr lang="en-US" sz="1200"/>
              <a:t>The interests of the private and public sectors are aligned, ensuring collaborative efforts in designing and implementing PPP projects that balance profitability, public service delivery, and sustainable development goals</a:t>
            </a:r>
          </a:p>
        </p:txBody>
      </p:sp>
      <p:cxnSp>
        <p:nvCxnSpPr>
          <p:cNvPr id="100" name="Straight Connector 99">
            <a:extLst>
              <a:ext uri="{FF2B5EF4-FFF2-40B4-BE49-F238E27FC236}">
                <a16:creationId xmlns:a16="http://schemas.microsoft.com/office/drawing/2014/main" id="{663705D9-9ECF-0509-0998-737B250507B1}"/>
              </a:ext>
            </a:extLst>
          </p:cNvPr>
          <p:cNvCxnSpPr>
            <a:cxnSpLocks/>
          </p:cNvCxnSpPr>
          <p:nvPr/>
        </p:nvCxnSpPr>
        <p:spPr>
          <a:xfrm>
            <a:off x="0" y="5749114"/>
            <a:ext cx="12155004" cy="0"/>
          </a:xfrm>
          <a:prstGeom prst="line">
            <a:avLst/>
          </a:prstGeom>
          <a:ln>
            <a:solidFill>
              <a:srgbClr val="004BCE"/>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9771C1D-401C-90F8-41DB-AB14C18FF572}"/>
              </a:ext>
            </a:extLst>
          </p:cNvPr>
          <p:cNvSpPr/>
          <p:nvPr/>
        </p:nvSpPr>
        <p:spPr>
          <a:xfrm>
            <a:off x="10516" y="0"/>
            <a:ext cx="12237871" cy="6858000"/>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 Single Corner Rectangle 27">
            <a:extLst>
              <a:ext uri="{FF2B5EF4-FFF2-40B4-BE49-F238E27FC236}">
                <a16:creationId xmlns:a16="http://schemas.microsoft.com/office/drawing/2014/main" id="{F61B4F41-83D0-969C-D848-FAA96C14A142}"/>
              </a:ext>
            </a:extLst>
          </p:cNvPr>
          <p:cNvSpPr/>
          <p:nvPr/>
        </p:nvSpPr>
        <p:spPr>
          <a:xfrm rot="16200000" flipH="1" flipV="1">
            <a:off x="5969465" y="-5992403"/>
            <a:ext cx="207196" cy="12192002"/>
          </a:xfrm>
          <a:prstGeom prst="round1Rect">
            <a:avLst>
              <a:gd name="adj" fmla="val 50000"/>
            </a:avLst>
          </a:prstGeom>
          <a:gradFill>
            <a:gsLst>
              <a:gs pos="99000">
                <a:schemeClr val="accent5"/>
              </a:gs>
              <a:gs pos="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AA0B05-F897-862F-9BF7-C4835BBC26F6}"/>
              </a:ext>
            </a:extLst>
          </p:cNvPr>
          <p:cNvSpPr txBox="1"/>
          <p:nvPr/>
        </p:nvSpPr>
        <p:spPr>
          <a:xfrm>
            <a:off x="127469" y="2808508"/>
            <a:ext cx="1699007" cy="2893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B170"/>
                </a:solidFill>
                <a:effectLst/>
                <a:uLnTx/>
                <a:uFillTx/>
                <a:latin typeface="Arial" panose="020B0604020202020204"/>
                <a:ea typeface="+mn-ea"/>
                <a:cs typeface="+mn-cs"/>
              </a:rPr>
              <a:t>Stage 1</a:t>
            </a:r>
            <a:endParaRPr kumimoji="0" lang="en-US" sz="1800" b="1" i="0" u="none" strike="noStrike" kern="1200" cap="none" spc="0" normalizeH="0" baseline="0" noProof="0">
              <a:ln>
                <a:noFill/>
              </a:ln>
              <a:solidFill>
                <a:srgbClr val="26B17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6A3A3490-AE43-52C2-C87D-F71C0346B882}"/>
              </a:ext>
            </a:extLst>
          </p:cNvPr>
          <p:cNvSpPr txBox="1"/>
          <p:nvPr/>
        </p:nvSpPr>
        <p:spPr>
          <a:xfrm>
            <a:off x="161429" y="1590668"/>
            <a:ext cx="1699007" cy="2893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B170"/>
                </a:solidFill>
                <a:effectLst/>
                <a:uLnTx/>
                <a:uFillTx/>
                <a:latin typeface="Arial" panose="020B0604020202020204"/>
                <a:ea typeface="+mn-ea"/>
                <a:cs typeface="+mn-cs"/>
              </a:rPr>
              <a:t>Stage 2</a:t>
            </a:r>
            <a:endParaRPr kumimoji="0" lang="en-US" sz="1800" b="1" i="0" u="none" strike="noStrike" kern="1200" cap="none" spc="0" normalizeH="0" baseline="0" noProof="0">
              <a:ln>
                <a:noFill/>
              </a:ln>
              <a:solidFill>
                <a:srgbClr val="26B170"/>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B7F04707-31BD-8845-E3F1-D50277446C85}"/>
              </a:ext>
            </a:extLst>
          </p:cNvPr>
          <p:cNvCxnSpPr>
            <a:cxnSpLocks/>
          </p:cNvCxnSpPr>
          <p:nvPr/>
        </p:nvCxnSpPr>
        <p:spPr>
          <a:xfrm>
            <a:off x="105762" y="1372347"/>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B914BB-6849-78B3-77F4-708A6BA4CF76}"/>
              </a:ext>
            </a:extLst>
          </p:cNvPr>
          <p:cNvCxnSpPr>
            <a:cxnSpLocks/>
          </p:cNvCxnSpPr>
          <p:nvPr/>
        </p:nvCxnSpPr>
        <p:spPr>
          <a:xfrm>
            <a:off x="105762" y="2575944"/>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974BEC-C70C-A73C-B3FB-63A275A3172C}"/>
              </a:ext>
            </a:extLst>
          </p:cNvPr>
          <p:cNvCxnSpPr>
            <a:cxnSpLocks/>
          </p:cNvCxnSpPr>
          <p:nvPr/>
        </p:nvCxnSpPr>
        <p:spPr>
          <a:xfrm>
            <a:off x="75857" y="3797190"/>
            <a:ext cx="12002994" cy="0"/>
          </a:xfrm>
          <a:prstGeom prst="line">
            <a:avLst/>
          </a:prstGeom>
          <a:ln>
            <a:solidFill>
              <a:srgbClr val="26B170"/>
            </a:solidFill>
          </a:ln>
        </p:spPr>
        <p:style>
          <a:lnRef idx="1">
            <a:schemeClr val="accent1"/>
          </a:lnRef>
          <a:fillRef idx="0">
            <a:schemeClr val="accent1"/>
          </a:fillRef>
          <a:effectRef idx="0">
            <a:schemeClr val="accent1"/>
          </a:effectRef>
          <a:fontRef idx="minor">
            <a:schemeClr val="tx1"/>
          </a:fontRef>
        </p:style>
      </p:cxnSp>
      <p:sp>
        <p:nvSpPr>
          <p:cNvPr id="31" name="Rounded Rectangle 41">
            <a:extLst>
              <a:ext uri="{FF2B5EF4-FFF2-40B4-BE49-F238E27FC236}">
                <a16:creationId xmlns:a16="http://schemas.microsoft.com/office/drawing/2014/main" id="{F4F56D9C-9144-B75A-F066-C4365DFFEA90}"/>
              </a:ext>
            </a:extLst>
          </p:cNvPr>
          <p:cNvSpPr/>
          <p:nvPr/>
        </p:nvSpPr>
        <p:spPr>
          <a:xfrm>
            <a:off x="8537317" y="823530"/>
            <a:ext cx="3617687" cy="423811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2" name="Rounded Rectangle 41">
            <a:extLst>
              <a:ext uri="{FF2B5EF4-FFF2-40B4-BE49-F238E27FC236}">
                <a16:creationId xmlns:a16="http://schemas.microsoft.com/office/drawing/2014/main" id="{DB4D6BFF-32CF-A7F2-D195-42B671079981}"/>
              </a:ext>
            </a:extLst>
          </p:cNvPr>
          <p:cNvSpPr/>
          <p:nvPr/>
        </p:nvSpPr>
        <p:spPr>
          <a:xfrm>
            <a:off x="4938953" y="823531"/>
            <a:ext cx="3547192" cy="4238104"/>
          </a:xfrm>
          <a:prstGeom prst="roundRect">
            <a:avLst>
              <a:gd name="adj" fmla="val 19138"/>
            </a:avLst>
          </a:prstGeom>
          <a:solidFill>
            <a:srgbClr val="26B17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3" name="Freeform: Shape 32">
            <a:extLst>
              <a:ext uri="{FF2B5EF4-FFF2-40B4-BE49-F238E27FC236}">
                <a16:creationId xmlns:a16="http://schemas.microsoft.com/office/drawing/2014/main" id="{AA8811F6-7EAB-6725-1A8F-F531D0EC6436}"/>
              </a:ext>
            </a:extLst>
          </p:cNvPr>
          <p:cNvSpPr/>
          <p:nvPr/>
        </p:nvSpPr>
        <p:spPr>
          <a:xfrm>
            <a:off x="4937552" y="838044"/>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2E7E989-825E-4769-087A-956D5244A0DC}"/>
              </a:ext>
            </a:extLst>
          </p:cNvPr>
          <p:cNvSpPr txBox="1"/>
          <p:nvPr/>
        </p:nvSpPr>
        <p:spPr>
          <a:xfrm>
            <a:off x="5180575" y="1009864"/>
            <a:ext cx="2941432" cy="264688"/>
          </a:xfrm>
          <a:prstGeom prst="rect">
            <a:avLst/>
          </a:prstGeom>
          <a:noFill/>
        </p:spPr>
        <p:txBody>
          <a:bodyPr wrap="square" rtlCol="0">
            <a:spAutoFit/>
          </a:bodyPr>
          <a:lstStyle/>
          <a:p>
            <a:pPr algn="ctr">
              <a:lnSpc>
                <a:spcPct val="80000"/>
              </a:lnSpc>
            </a:pPr>
            <a:r>
              <a:rPr lang="en-US" sz="1400">
                <a:solidFill>
                  <a:schemeClr val="bg1"/>
                </a:solidFill>
              </a:rPr>
              <a:t>Private Sector Projects</a:t>
            </a:r>
          </a:p>
        </p:txBody>
      </p:sp>
      <p:sp>
        <p:nvSpPr>
          <p:cNvPr id="35" name="Freeform: Shape 34">
            <a:extLst>
              <a:ext uri="{FF2B5EF4-FFF2-40B4-BE49-F238E27FC236}">
                <a16:creationId xmlns:a16="http://schemas.microsoft.com/office/drawing/2014/main" id="{CA4C9577-4F67-727F-D6DA-C84EEF2540D0}"/>
              </a:ext>
            </a:extLst>
          </p:cNvPr>
          <p:cNvSpPr/>
          <p:nvPr/>
        </p:nvSpPr>
        <p:spPr>
          <a:xfrm>
            <a:off x="8553205" y="846902"/>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3AEAB0-AB08-5F89-5632-1382DBD92C3C}"/>
              </a:ext>
            </a:extLst>
          </p:cNvPr>
          <p:cNvSpPr txBox="1"/>
          <p:nvPr/>
        </p:nvSpPr>
        <p:spPr>
          <a:xfrm>
            <a:off x="8826654" y="987402"/>
            <a:ext cx="2999888" cy="264688"/>
          </a:xfrm>
          <a:prstGeom prst="rect">
            <a:avLst/>
          </a:prstGeom>
          <a:noFill/>
        </p:spPr>
        <p:txBody>
          <a:bodyPr wrap="square" rtlCol="0">
            <a:spAutoFit/>
          </a:bodyPr>
          <a:lstStyle/>
          <a:p>
            <a:pPr algn="ctr">
              <a:lnSpc>
                <a:spcPct val="80000"/>
              </a:lnSpc>
            </a:pPr>
            <a:r>
              <a:rPr lang="en-US" sz="1400">
                <a:solidFill>
                  <a:schemeClr val="bg1"/>
                </a:solidFill>
              </a:rPr>
              <a:t>PPP Projects</a:t>
            </a:r>
          </a:p>
        </p:txBody>
      </p:sp>
      <p:sp>
        <p:nvSpPr>
          <p:cNvPr id="39" name="Rounded Rectangle 41">
            <a:extLst>
              <a:ext uri="{FF2B5EF4-FFF2-40B4-BE49-F238E27FC236}">
                <a16:creationId xmlns:a16="http://schemas.microsoft.com/office/drawing/2014/main" id="{87843A52-7462-CEB8-2BC2-B23465151BD4}"/>
              </a:ext>
            </a:extLst>
          </p:cNvPr>
          <p:cNvSpPr/>
          <p:nvPr/>
        </p:nvSpPr>
        <p:spPr>
          <a:xfrm>
            <a:off x="8569015" y="843251"/>
            <a:ext cx="3617687" cy="423811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Freeform: Shape 39">
            <a:extLst>
              <a:ext uri="{FF2B5EF4-FFF2-40B4-BE49-F238E27FC236}">
                <a16:creationId xmlns:a16="http://schemas.microsoft.com/office/drawing/2014/main" id="{BAF3E35F-41A2-C16A-C3A1-49805FE03A1E}"/>
              </a:ext>
            </a:extLst>
          </p:cNvPr>
          <p:cNvSpPr/>
          <p:nvPr/>
        </p:nvSpPr>
        <p:spPr>
          <a:xfrm>
            <a:off x="4937552" y="838044"/>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Freeform: Shape 40">
            <a:extLst>
              <a:ext uri="{FF2B5EF4-FFF2-40B4-BE49-F238E27FC236}">
                <a16:creationId xmlns:a16="http://schemas.microsoft.com/office/drawing/2014/main" id="{691DADE3-34FC-8E81-4D90-EDF8162E769D}"/>
              </a:ext>
            </a:extLst>
          </p:cNvPr>
          <p:cNvSpPr/>
          <p:nvPr/>
        </p:nvSpPr>
        <p:spPr>
          <a:xfrm>
            <a:off x="8553205" y="846902"/>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EDD5BF2-587D-A7C9-6FBA-1FA4534D21F5}"/>
              </a:ext>
            </a:extLst>
          </p:cNvPr>
          <p:cNvSpPr/>
          <p:nvPr/>
        </p:nvSpPr>
        <p:spPr>
          <a:xfrm>
            <a:off x="4948487" y="846902"/>
            <a:ext cx="3531690"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26B17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Freeform: Shape 42">
            <a:extLst>
              <a:ext uri="{FF2B5EF4-FFF2-40B4-BE49-F238E27FC236}">
                <a16:creationId xmlns:a16="http://schemas.microsoft.com/office/drawing/2014/main" id="{E44557B1-D2B4-5104-0217-E44AB8A48F12}"/>
              </a:ext>
            </a:extLst>
          </p:cNvPr>
          <p:cNvSpPr/>
          <p:nvPr/>
        </p:nvSpPr>
        <p:spPr>
          <a:xfrm>
            <a:off x="8569015" y="820801"/>
            <a:ext cx="3601877" cy="525018"/>
          </a:xfrm>
          <a:custGeom>
            <a:avLst/>
            <a:gdLst>
              <a:gd name="connsiteX0" fmla="*/ 585316 w 3080200"/>
              <a:gd name="connsiteY0" fmla="*/ 0 h 525018"/>
              <a:gd name="connsiteX1" fmla="*/ 2494884 w 3080200"/>
              <a:gd name="connsiteY1" fmla="*/ 0 h 525018"/>
              <a:gd name="connsiteX2" fmla="*/ 3074931 w 3080200"/>
              <a:gd name="connsiteY2" fmla="*/ 472752 h 525018"/>
              <a:gd name="connsiteX3" fmla="*/ 3080200 w 3080200"/>
              <a:gd name="connsiteY3" fmla="*/ 525018 h 525018"/>
              <a:gd name="connsiteX4" fmla="*/ 0 w 3080200"/>
              <a:gd name="connsiteY4" fmla="*/ 525018 h 525018"/>
              <a:gd name="connsiteX5" fmla="*/ 5269 w 3080200"/>
              <a:gd name="connsiteY5" fmla="*/ 472752 h 525018"/>
              <a:gd name="connsiteX6" fmla="*/ 585316 w 3080200"/>
              <a:gd name="connsiteY6" fmla="*/ 0 h 5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200" h="525018">
                <a:moveTo>
                  <a:pt x="585316" y="0"/>
                </a:moveTo>
                <a:lnTo>
                  <a:pt x="2494884" y="0"/>
                </a:lnTo>
                <a:cubicBezTo>
                  <a:pt x="2781005" y="0"/>
                  <a:pt x="3019723" y="202953"/>
                  <a:pt x="3074931" y="472752"/>
                </a:cubicBezTo>
                <a:lnTo>
                  <a:pt x="3080200" y="525018"/>
                </a:lnTo>
                <a:lnTo>
                  <a:pt x="0" y="525018"/>
                </a:lnTo>
                <a:lnTo>
                  <a:pt x="5269" y="472752"/>
                </a:lnTo>
                <a:cubicBezTo>
                  <a:pt x="60478" y="202953"/>
                  <a:pt x="299196" y="0"/>
                  <a:pt x="585316" y="0"/>
                </a:cubicBezTo>
                <a:close/>
              </a:path>
            </a:pathLst>
          </a:custGeom>
          <a:solidFill>
            <a:srgbClr val="FF8E2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ounded Rectangle 41">
            <a:extLst>
              <a:ext uri="{FF2B5EF4-FFF2-40B4-BE49-F238E27FC236}">
                <a16:creationId xmlns:a16="http://schemas.microsoft.com/office/drawing/2014/main" id="{2ABA4074-1364-6458-9487-019B84285211}"/>
              </a:ext>
            </a:extLst>
          </p:cNvPr>
          <p:cNvSpPr/>
          <p:nvPr/>
        </p:nvSpPr>
        <p:spPr>
          <a:xfrm>
            <a:off x="4951000" y="837248"/>
            <a:ext cx="3547192" cy="4238106"/>
          </a:xfrm>
          <a:prstGeom prst="roundRect">
            <a:avLst>
              <a:gd name="adj" fmla="val 19138"/>
            </a:avLst>
          </a:prstGeom>
          <a:solidFill>
            <a:srgbClr val="26B17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Rounded Rectangle 41">
            <a:extLst>
              <a:ext uri="{FF2B5EF4-FFF2-40B4-BE49-F238E27FC236}">
                <a16:creationId xmlns:a16="http://schemas.microsoft.com/office/drawing/2014/main" id="{A85D218B-C0BC-60F4-CF55-9012AD0623D9}"/>
              </a:ext>
            </a:extLst>
          </p:cNvPr>
          <p:cNvSpPr/>
          <p:nvPr/>
        </p:nvSpPr>
        <p:spPr>
          <a:xfrm>
            <a:off x="8563797" y="852790"/>
            <a:ext cx="3617687" cy="4238111"/>
          </a:xfrm>
          <a:prstGeom prst="roundRect">
            <a:avLst>
              <a:gd name="adj" fmla="val 19138"/>
            </a:avLst>
          </a:prstGeom>
          <a:solidFill>
            <a:schemeClr val="accent6">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0441998E-6562-43FD-1DC5-8E5A0DF6C2B3}"/>
              </a:ext>
            </a:extLst>
          </p:cNvPr>
          <p:cNvSpPr txBox="1"/>
          <p:nvPr/>
        </p:nvSpPr>
        <p:spPr>
          <a:xfrm>
            <a:off x="4997429" y="1741766"/>
            <a:ext cx="343070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Ex Post Evaluation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(Before and After)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Arial" panose="020B0604020202020204"/>
              <a:cs typeface="Calibri" panose="020F0502020204030204" pitchFamily="34" charset="0"/>
            </a:endParaRPr>
          </a:p>
        </p:txBody>
      </p:sp>
      <p:sp>
        <p:nvSpPr>
          <p:cNvPr id="47" name="TextBox 46">
            <a:extLst>
              <a:ext uri="{FF2B5EF4-FFF2-40B4-BE49-F238E27FC236}">
                <a16:creationId xmlns:a16="http://schemas.microsoft.com/office/drawing/2014/main" id="{CC70F585-9106-7581-2395-BC5085B65013}"/>
              </a:ext>
            </a:extLst>
          </p:cNvPr>
          <p:cNvSpPr txBox="1"/>
          <p:nvPr/>
        </p:nvSpPr>
        <p:spPr>
          <a:xfrm>
            <a:off x="5038539" y="2961142"/>
            <a:ext cx="34307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Project Monitoring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0000"/>
              </a:solidFill>
              <a:latin typeface="Arial" panose="020B0604020202020204"/>
              <a:cs typeface="Calibri" panose="020F0502020204030204" pitchFamily="34" charset="0"/>
            </a:endParaRPr>
          </a:p>
        </p:txBody>
      </p:sp>
      <p:sp>
        <p:nvSpPr>
          <p:cNvPr id="48" name="TextBox 47">
            <a:extLst>
              <a:ext uri="{FF2B5EF4-FFF2-40B4-BE49-F238E27FC236}">
                <a16:creationId xmlns:a16="http://schemas.microsoft.com/office/drawing/2014/main" id="{2DBA96CA-E8A6-18D9-E599-F4702C1956B2}"/>
              </a:ext>
            </a:extLst>
          </p:cNvPr>
          <p:cNvSpPr txBox="1"/>
          <p:nvPr/>
        </p:nvSpPr>
        <p:spPr>
          <a:xfrm>
            <a:off x="8606313" y="1753277"/>
            <a:ext cx="34307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Ex Post Evaluation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(Before and After)</a:t>
            </a:r>
            <a:endParaRPr kumimoji="0" lang="en-US"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BB21044B-1529-4D36-1A8F-CED9BF426A79}"/>
              </a:ext>
            </a:extLst>
          </p:cNvPr>
          <p:cNvSpPr txBox="1"/>
          <p:nvPr/>
        </p:nvSpPr>
        <p:spPr>
          <a:xfrm>
            <a:off x="8686753" y="3007209"/>
            <a:ext cx="34307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Project Monitoring Report</a:t>
            </a:r>
            <a:endParaRPr kumimoji="0" lang="en-US"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AEDC0C27-0561-E3C4-01D3-8A3DD3979A62}"/>
              </a:ext>
            </a:extLst>
          </p:cNvPr>
          <p:cNvSpPr txBox="1"/>
          <p:nvPr/>
        </p:nvSpPr>
        <p:spPr>
          <a:xfrm>
            <a:off x="5180575" y="1030938"/>
            <a:ext cx="2941432" cy="26468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Private Sector Projects</a:t>
            </a:r>
          </a:p>
        </p:txBody>
      </p:sp>
      <p:sp>
        <p:nvSpPr>
          <p:cNvPr id="55" name="TextBox 54">
            <a:extLst>
              <a:ext uri="{FF2B5EF4-FFF2-40B4-BE49-F238E27FC236}">
                <a16:creationId xmlns:a16="http://schemas.microsoft.com/office/drawing/2014/main" id="{9A05CBE5-22C3-D91A-0B01-1B8C3C650818}"/>
              </a:ext>
            </a:extLst>
          </p:cNvPr>
          <p:cNvSpPr txBox="1"/>
          <p:nvPr/>
        </p:nvSpPr>
        <p:spPr>
          <a:xfrm>
            <a:off x="8909803" y="985438"/>
            <a:ext cx="2999888" cy="26468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PPP Projects</a:t>
            </a:r>
          </a:p>
        </p:txBody>
      </p:sp>
      <p:sp>
        <p:nvSpPr>
          <p:cNvPr id="56" name="TextBox 55">
            <a:extLst>
              <a:ext uri="{FF2B5EF4-FFF2-40B4-BE49-F238E27FC236}">
                <a16:creationId xmlns:a16="http://schemas.microsoft.com/office/drawing/2014/main" id="{AA1F10A9-03B7-7CE0-7E0E-770C27A8E3F8}"/>
              </a:ext>
            </a:extLst>
          </p:cNvPr>
          <p:cNvSpPr txBox="1"/>
          <p:nvPr/>
        </p:nvSpPr>
        <p:spPr>
          <a:xfrm>
            <a:off x="1474077" y="2649413"/>
            <a:ext cx="3430703" cy="954107"/>
          </a:xfrm>
          <a:prstGeom prst="rect">
            <a:avLst/>
          </a:prstGeom>
          <a:solidFill>
            <a:srgbClr val="ECF2F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rPr>
              <a:t>Project </a:t>
            </a:r>
            <a:r>
              <a:rPr lang="en-US" sz="1400">
                <a:solidFill>
                  <a:srgbClr val="000000"/>
                </a:solidFill>
                <a:latin typeface="Arial" panose="020B0604020202020204"/>
                <a:ea typeface="Times New Roman" panose="02020603050405020304" pitchFamily="18" charset="0"/>
                <a:cs typeface="Calibri" panose="020F0502020204030204" pitchFamily="34" charset="0"/>
              </a:rPr>
              <a:t>execution, Financial situation, </a:t>
            </a:r>
            <a:r>
              <a:rPr lang="en-US" sz="1400">
                <a:solidFill>
                  <a:srgbClr val="000000"/>
                </a:solidFill>
                <a:latin typeface="Arial" panose="020B0604020202020204"/>
                <a:cs typeface="Calibri" panose="020F0502020204030204" pitchFamily="34" charset="0"/>
              </a:rPr>
              <a:t>E&amp;S performance</a:t>
            </a:r>
            <a:endParaRPr kumimoji="0" lang="en-US" sz="140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i="1">
              <a:solidFill>
                <a:srgbClr val="000000"/>
              </a:solidFill>
              <a:latin typeface="Arial" panose="020B0604020202020204"/>
              <a:cs typeface="Calibri" panose="020F0502020204030204" pitchFamily="34" charset="0"/>
            </a:endParaRPr>
          </a:p>
        </p:txBody>
      </p:sp>
      <p:sp>
        <p:nvSpPr>
          <p:cNvPr id="57" name="TextBox 56">
            <a:extLst>
              <a:ext uri="{FF2B5EF4-FFF2-40B4-BE49-F238E27FC236}">
                <a16:creationId xmlns:a16="http://schemas.microsoft.com/office/drawing/2014/main" id="{F5629889-E33F-AF4F-A943-8D39BA9F1664}"/>
              </a:ext>
            </a:extLst>
          </p:cNvPr>
          <p:cNvSpPr txBox="1"/>
          <p:nvPr/>
        </p:nvSpPr>
        <p:spPr>
          <a:xfrm>
            <a:off x="1408587" y="1393559"/>
            <a:ext cx="3430703" cy="1169551"/>
          </a:xfrm>
          <a:prstGeom prst="rect">
            <a:avLst/>
          </a:prstGeom>
          <a:solidFill>
            <a:srgbClr val="ECF2F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Job creation, contribution to country economy, </a:t>
            </a:r>
            <a:r>
              <a:rPr lang="en-US" sz="1400" dirty="0">
                <a:solidFill>
                  <a:srgbClr val="000000"/>
                </a:solidFill>
                <a:latin typeface="Arial" panose="020B0604020202020204"/>
                <a:cs typeface="Calibri" panose="020F0502020204030204" pitchFamily="34" charset="0"/>
              </a:rPr>
              <a:t>E&amp;S performance</a:t>
            </a:r>
            <a:endParaRPr kumimoji="0" lang="en-US" sz="140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Arial" panose="020B0604020202020204"/>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Arial" panose="020B0604020202020204"/>
              <a:cs typeface="Calibri" panose="020F0502020204030204" pitchFamily="34" charset="0"/>
            </a:endParaRPr>
          </a:p>
        </p:txBody>
      </p:sp>
      <p:grpSp>
        <p:nvGrpSpPr>
          <p:cNvPr id="80" name="Group 79">
            <a:extLst>
              <a:ext uri="{FF2B5EF4-FFF2-40B4-BE49-F238E27FC236}">
                <a16:creationId xmlns:a16="http://schemas.microsoft.com/office/drawing/2014/main" id="{33DE7AC6-9ED0-AA13-F54F-0BA4F74439F0}"/>
              </a:ext>
            </a:extLst>
          </p:cNvPr>
          <p:cNvGrpSpPr/>
          <p:nvPr/>
        </p:nvGrpSpPr>
        <p:grpSpPr>
          <a:xfrm>
            <a:off x="117059" y="1892533"/>
            <a:ext cx="365760" cy="365760"/>
            <a:chOff x="9735491" y="4601483"/>
            <a:chExt cx="904397" cy="904397"/>
          </a:xfrm>
        </p:grpSpPr>
        <p:sp>
          <p:nvSpPr>
            <p:cNvPr id="81" name="Rounded Rectangle 31">
              <a:extLst>
                <a:ext uri="{FF2B5EF4-FFF2-40B4-BE49-F238E27FC236}">
                  <a16:creationId xmlns:a16="http://schemas.microsoft.com/office/drawing/2014/main" id="{126FA2E5-7DB4-BEDD-9CCB-C4EAEB43D0A3}"/>
                </a:ext>
              </a:extLst>
            </p:cNvPr>
            <p:cNvSpPr/>
            <p:nvPr/>
          </p:nvSpPr>
          <p:spPr>
            <a:xfrm>
              <a:off x="9735491" y="4601483"/>
              <a:ext cx="904397" cy="904397"/>
            </a:xfrm>
            <a:prstGeom prst="roundRect">
              <a:avLst>
                <a:gd name="adj" fmla="val 26362"/>
              </a:avLst>
            </a:prstGeom>
            <a:solidFill>
              <a:schemeClr val="accent5"/>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2" name="Graphic 81">
              <a:extLst>
                <a:ext uri="{FF2B5EF4-FFF2-40B4-BE49-F238E27FC236}">
                  <a16:creationId xmlns:a16="http://schemas.microsoft.com/office/drawing/2014/main" id="{10DBEE5C-F2E8-3DD2-4672-9625BE1A8697}"/>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141" b="20102"/>
            <a:stretch/>
          </p:blipFill>
          <p:spPr>
            <a:xfrm>
              <a:off x="9904530" y="4729844"/>
              <a:ext cx="566317" cy="593796"/>
            </a:xfrm>
            <a:prstGeom prst="rect">
              <a:avLst/>
            </a:prstGeom>
          </p:spPr>
        </p:pic>
      </p:grpSp>
      <p:sp>
        <p:nvSpPr>
          <p:cNvPr id="83" name="Rounded Rectangle 17">
            <a:extLst>
              <a:ext uri="{FF2B5EF4-FFF2-40B4-BE49-F238E27FC236}">
                <a16:creationId xmlns:a16="http://schemas.microsoft.com/office/drawing/2014/main" id="{10344D51-4654-1D4C-98E0-7018D193F951}"/>
              </a:ext>
            </a:extLst>
          </p:cNvPr>
          <p:cNvSpPr/>
          <p:nvPr/>
        </p:nvSpPr>
        <p:spPr>
          <a:xfrm>
            <a:off x="537896" y="1898463"/>
            <a:ext cx="365760" cy="365760"/>
          </a:xfrm>
          <a:prstGeom prst="roundRect">
            <a:avLst>
              <a:gd name="adj" fmla="val 26362"/>
            </a:avLst>
          </a:prstGeom>
          <a:solidFill>
            <a:schemeClr val="accent6"/>
          </a:solidFill>
          <a:ln>
            <a:noFill/>
          </a:ln>
          <a:effectLst>
            <a:outerShdw blurRad="233026" dist="137220" dir="2700000" algn="tl" rotWithShape="0">
              <a:schemeClr val="accent6">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5" name="Graphic 84">
            <a:extLst>
              <a:ext uri="{FF2B5EF4-FFF2-40B4-BE49-F238E27FC236}">
                <a16:creationId xmlns:a16="http://schemas.microsoft.com/office/drawing/2014/main" id="{EE063B78-8F76-AE56-D597-2C6B591894D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0675" y="1916592"/>
            <a:ext cx="284834" cy="284834"/>
          </a:xfrm>
          <a:prstGeom prst="rect">
            <a:avLst/>
          </a:prstGeom>
        </p:spPr>
      </p:pic>
      <p:sp>
        <p:nvSpPr>
          <p:cNvPr id="86" name="Rounded Rectangle 22">
            <a:extLst>
              <a:ext uri="{FF2B5EF4-FFF2-40B4-BE49-F238E27FC236}">
                <a16:creationId xmlns:a16="http://schemas.microsoft.com/office/drawing/2014/main" id="{9C2DAA23-A8D3-05F3-9D9A-82DD06343976}"/>
              </a:ext>
            </a:extLst>
          </p:cNvPr>
          <p:cNvSpPr/>
          <p:nvPr/>
        </p:nvSpPr>
        <p:spPr>
          <a:xfrm>
            <a:off x="949018" y="1892807"/>
            <a:ext cx="365760" cy="365760"/>
          </a:xfrm>
          <a:prstGeom prst="roundRect">
            <a:avLst>
              <a:gd name="adj" fmla="val 27747"/>
            </a:avLst>
          </a:prstGeom>
          <a:solidFill>
            <a:schemeClr val="accent2"/>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7" name="Graphic 86">
            <a:extLst>
              <a:ext uri="{FF2B5EF4-FFF2-40B4-BE49-F238E27FC236}">
                <a16:creationId xmlns:a16="http://schemas.microsoft.com/office/drawing/2014/main" id="{A7931405-4830-EA61-CC4C-70125CFD01E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0418" y="1955913"/>
            <a:ext cx="241272" cy="241272"/>
          </a:xfrm>
          <a:prstGeom prst="rect">
            <a:avLst/>
          </a:prstGeom>
        </p:spPr>
      </p:pic>
      <p:grpSp>
        <p:nvGrpSpPr>
          <p:cNvPr id="88" name="Group 87">
            <a:extLst>
              <a:ext uri="{FF2B5EF4-FFF2-40B4-BE49-F238E27FC236}">
                <a16:creationId xmlns:a16="http://schemas.microsoft.com/office/drawing/2014/main" id="{52D15442-DBA2-07FA-AF49-8DD83F248BA7}"/>
              </a:ext>
            </a:extLst>
          </p:cNvPr>
          <p:cNvGrpSpPr/>
          <p:nvPr/>
        </p:nvGrpSpPr>
        <p:grpSpPr>
          <a:xfrm>
            <a:off x="261588" y="3078075"/>
            <a:ext cx="365760" cy="365760"/>
            <a:chOff x="1610027" y="4601483"/>
            <a:chExt cx="904397" cy="904397"/>
          </a:xfrm>
        </p:grpSpPr>
        <p:sp>
          <p:nvSpPr>
            <p:cNvPr id="92" name="Rounded Rectangle 17">
              <a:extLst>
                <a:ext uri="{FF2B5EF4-FFF2-40B4-BE49-F238E27FC236}">
                  <a16:creationId xmlns:a16="http://schemas.microsoft.com/office/drawing/2014/main" id="{2C928DE5-83B4-4B35-E166-F549ADD0DE79}"/>
                </a:ext>
              </a:extLst>
            </p:cNvPr>
            <p:cNvSpPr/>
            <p:nvPr/>
          </p:nvSpPr>
          <p:spPr>
            <a:xfrm>
              <a:off x="1610027" y="4601483"/>
              <a:ext cx="904397" cy="904397"/>
            </a:xfrm>
            <a:prstGeom prst="roundRect">
              <a:avLst>
                <a:gd name="adj" fmla="val 26362"/>
              </a:avLst>
            </a:prstGeom>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3" name="Graphic 92">
              <a:extLst>
                <a:ext uri="{FF2B5EF4-FFF2-40B4-BE49-F238E27FC236}">
                  <a16:creationId xmlns:a16="http://schemas.microsoft.com/office/drawing/2014/main" id="{43B3D415-C435-E8CD-3B35-65C2834FD08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92341" y="4767107"/>
              <a:ext cx="539768" cy="573147"/>
            </a:xfrm>
            <a:prstGeom prst="rect">
              <a:avLst/>
            </a:prstGeom>
          </p:spPr>
        </p:pic>
      </p:grpSp>
      <p:sp>
        <p:nvSpPr>
          <p:cNvPr id="94" name="Rounded Rectangle 22">
            <a:extLst>
              <a:ext uri="{FF2B5EF4-FFF2-40B4-BE49-F238E27FC236}">
                <a16:creationId xmlns:a16="http://schemas.microsoft.com/office/drawing/2014/main" id="{6043994C-13C3-DC00-322B-46A2CC502068}"/>
              </a:ext>
            </a:extLst>
          </p:cNvPr>
          <p:cNvSpPr/>
          <p:nvPr/>
        </p:nvSpPr>
        <p:spPr>
          <a:xfrm>
            <a:off x="726956" y="3068807"/>
            <a:ext cx="365760" cy="365760"/>
          </a:xfrm>
          <a:prstGeom prst="roundRect">
            <a:avLst>
              <a:gd name="adj" fmla="val 27747"/>
            </a:avLst>
          </a:prstGeom>
          <a:solidFill>
            <a:schemeClr val="accent2"/>
          </a:solidFill>
          <a:ln>
            <a:noFill/>
          </a:ln>
          <a:effectLst>
            <a:outerShdw blurRad="233026" dist="13722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6" name="Graphic 95">
            <a:extLst>
              <a:ext uri="{FF2B5EF4-FFF2-40B4-BE49-F238E27FC236}">
                <a16:creationId xmlns:a16="http://schemas.microsoft.com/office/drawing/2014/main" id="{7E1709ED-BA33-6930-6C17-180C1F0C040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8356" y="3131913"/>
            <a:ext cx="241272" cy="241272"/>
          </a:xfrm>
          <a:prstGeom prst="rect">
            <a:avLst/>
          </a:prstGeom>
        </p:spPr>
      </p:pic>
    </p:spTree>
    <p:extLst>
      <p:ext uri="{BB962C8B-B14F-4D97-AF65-F5344CB8AC3E}">
        <p14:creationId xmlns:p14="http://schemas.microsoft.com/office/powerpoint/2010/main" val="278454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ED5DBC-7E18-06EF-0CC3-A204B897FAA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4952999" y="-1"/>
            <a:ext cx="7248753" cy="6865956"/>
          </a:xfrm>
          <a:prstGeom prst="rect">
            <a:avLst/>
          </a:prstGeom>
        </p:spPr>
      </p:pic>
      <p:sp>
        <p:nvSpPr>
          <p:cNvPr id="5" name="Rectangle 4">
            <a:extLst>
              <a:ext uri="{FF2B5EF4-FFF2-40B4-BE49-F238E27FC236}">
                <a16:creationId xmlns:a16="http://schemas.microsoft.com/office/drawing/2014/main" id="{D4CC14CC-CB38-DB9C-C739-D18FB0843F89}"/>
              </a:ext>
            </a:extLst>
          </p:cNvPr>
          <p:cNvSpPr/>
          <p:nvPr/>
        </p:nvSpPr>
        <p:spPr>
          <a:xfrm rot="5400000" flipV="1">
            <a:off x="1739999" y="-1739998"/>
            <a:ext cx="6867238" cy="10347235"/>
          </a:xfrm>
          <a:prstGeom prst="rect">
            <a:avLst/>
          </a:prstGeom>
          <a:gradFill>
            <a:gsLst>
              <a:gs pos="100000">
                <a:schemeClr val="accent3"/>
              </a:gs>
              <a:gs pos="42000">
                <a:schemeClr val="accent1"/>
              </a:gs>
              <a:gs pos="0">
                <a:schemeClr val="accent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 Single Corner Rectangle 11">
            <a:extLst>
              <a:ext uri="{FF2B5EF4-FFF2-40B4-BE49-F238E27FC236}">
                <a16:creationId xmlns:a16="http://schemas.microsoft.com/office/drawing/2014/main" id="{F7772D3B-5156-5952-3093-BF842B9E2315}"/>
              </a:ext>
            </a:extLst>
          </p:cNvPr>
          <p:cNvSpPr/>
          <p:nvPr/>
        </p:nvSpPr>
        <p:spPr>
          <a:xfrm rot="10800000">
            <a:off x="704868" y="-1286"/>
            <a:ext cx="951979" cy="2006895"/>
          </a:xfrm>
          <a:prstGeom prst="round1Rect">
            <a:avLst>
              <a:gd name="adj" fmla="val 50000"/>
            </a:avLst>
          </a:prstGeom>
          <a:gradFill>
            <a:gsLst>
              <a:gs pos="99000">
                <a:schemeClr val="bg1">
                  <a:alpha val="0"/>
                </a:schemeClr>
              </a:gs>
              <a:gs pos="0">
                <a:schemeClr val="bg1">
                  <a:alpha val="32211"/>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B0DECE7-1B62-7ECA-F170-FB5C4423CCEE}"/>
              </a:ext>
            </a:extLst>
          </p:cNvPr>
          <p:cNvSpPr txBox="1"/>
          <p:nvPr/>
        </p:nvSpPr>
        <p:spPr>
          <a:xfrm>
            <a:off x="497260" y="2312048"/>
            <a:ext cx="5598740" cy="283462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Drives the economy by creating jobs, generating sales, paying taxes, fostering competition, and market making.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Among CABEI’s private sector financing initiatives, the following stand out: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Financing the first wind energy projects in Guatemala and Honduras.</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Supporting a sustainable tourism project that earned Nicaragua a tourism award</a:t>
            </a:r>
            <a:endParaRPr kumimoji="0" lang="es-HN"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08275A4-276D-336A-6083-CBCFB1F15059}"/>
              </a:ext>
            </a:extLst>
          </p:cNvPr>
          <p:cNvSpPr txBox="1"/>
          <p:nvPr/>
        </p:nvSpPr>
        <p:spPr>
          <a:xfrm>
            <a:off x="1719322" y="208545"/>
            <a:ext cx="4995803" cy="107721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 advantage of the private sector</a:t>
            </a:r>
          </a:p>
        </p:txBody>
      </p:sp>
      <p:sp>
        <p:nvSpPr>
          <p:cNvPr id="9" name="Round Single Corner Rectangle 8">
            <a:extLst>
              <a:ext uri="{FF2B5EF4-FFF2-40B4-BE49-F238E27FC236}">
                <a16:creationId xmlns:a16="http://schemas.microsoft.com/office/drawing/2014/main" id="{8AEBB06C-D3C2-6276-5165-8B46A1A85911}"/>
              </a:ext>
            </a:extLst>
          </p:cNvPr>
          <p:cNvSpPr/>
          <p:nvPr/>
        </p:nvSpPr>
        <p:spPr>
          <a:xfrm rot="10800000">
            <a:off x="690279" y="-1285"/>
            <a:ext cx="951978" cy="1552296"/>
          </a:xfrm>
          <a:prstGeom prst="round1Rect">
            <a:avLst>
              <a:gd name="adj" fmla="val 43451"/>
            </a:avLst>
          </a:prstGeom>
          <a:gradFill>
            <a:gsLst>
              <a:gs pos="100000">
                <a:schemeClr val="accent5"/>
              </a:gs>
              <a:gs pos="0">
                <a:schemeClr val="accent1"/>
              </a:gs>
            </a:gsLst>
            <a:lin ang="13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438763C-4DA3-AF28-C250-B6B2E4AB6FD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2381" y="2375014"/>
            <a:ext cx="220719" cy="206004"/>
          </a:xfrm>
          <a:prstGeom prst="rect">
            <a:avLst/>
          </a:prstGeom>
        </p:spPr>
      </p:pic>
      <p:pic>
        <p:nvPicPr>
          <p:cNvPr id="10" name="Picture 9">
            <a:extLst>
              <a:ext uri="{FF2B5EF4-FFF2-40B4-BE49-F238E27FC236}">
                <a16:creationId xmlns:a16="http://schemas.microsoft.com/office/drawing/2014/main" id="{D90BD99E-064A-5D1E-9FC5-1C535D0C9D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7476" t="38258" r="16597" b="38162"/>
          <a:stretch/>
        </p:blipFill>
        <p:spPr>
          <a:xfrm>
            <a:off x="10438721" y="208545"/>
            <a:ext cx="1656000" cy="333162"/>
          </a:xfrm>
          <a:prstGeom prst="rect">
            <a:avLst/>
          </a:prstGeom>
        </p:spPr>
      </p:pic>
      <p:sp>
        <p:nvSpPr>
          <p:cNvPr id="6" name="TextBox 5">
            <a:extLst>
              <a:ext uri="{FF2B5EF4-FFF2-40B4-BE49-F238E27FC236}">
                <a16:creationId xmlns:a16="http://schemas.microsoft.com/office/drawing/2014/main" id="{05D307EA-3B08-6E5A-562A-BC576EEF4C55}"/>
              </a:ext>
            </a:extLst>
          </p:cNvPr>
          <p:cNvSpPr txBox="1"/>
          <p:nvPr/>
        </p:nvSpPr>
        <p:spPr>
          <a:xfrm>
            <a:off x="1858412" y="1567134"/>
            <a:ext cx="5746672" cy="38779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 Effects</a:t>
            </a:r>
          </a:p>
        </p:txBody>
      </p:sp>
      <p:pic>
        <p:nvPicPr>
          <p:cNvPr id="13" name="Graphic 12">
            <a:extLst>
              <a:ext uri="{FF2B5EF4-FFF2-40B4-BE49-F238E27FC236}">
                <a16:creationId xmlns:a16="http://schemas.microsoft.com/office/drawing/2014/main" id="{95373045-CA42-E6A7-F834-2C1CC0C533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2380" y="3388243"/>
            <a:ext cx="220719" cy="206004"/>
          </a:xfrm>
          <a:prstGeom prst="rect">
            <a:avLst/>
          </a:prstGeom>
        </p:spPr>
      </p:pic>
      <p:pic>
        <p:nvPicPr>
          <p:cNvPr id="11" name="Graphic 10">
            <a:extLst>
              <a:ext uri="{FF2B5EF4-FFF2-40B4-BE49-F238E27FC236}">
                <a16:creationId xmlns:a16="http://schemas.microsoft.com/office/drawing/2014/main" id="{284BD5DA-0E0C-94F2-63C0-52510BE2DA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050" y="5707947"/>
            <a:ext cx="490298" cy="490298"/>
          </a:xfrm>
          <a:prstGeom prst="rect">
            <a:avLst/>
          </a:prstGeom>
        </p:spPr>
      </p:pic>
      <p:sp>
        <p:nvSpPr>
          <p:cNvPr id="15" name="TextBox 14">
            <a:extLst>
              <a:ext uri="{FF2B5EF4-FFF2-40B4-BE49-F238E27FC236}">
                <a16:creationId xmlns:a16="http://schemas.microsoft.com/office/drawing/2014/main" id="{B3C35566-B71D-0001-10D7-7B159739D8E8}"/>
              </a:ext>
            </a:extLst>
          </p:cNvPr>
          <p:cNvSpPr txBox="1"/>
          <p:nvPr/>
        </p:nvSpPr>
        <p:spPr>
          <a:xfrm>
            <a:off x="1072239" y="6198245"/>
            <a:ext cx="1016489" cy="2585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Corporate</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C5DC3AF6-938C-BF23-19AA-42FB26DAE6F2}"/>
              </a:ext>
            </a:extLst>
          </p:cNvPr>
          <p:cNvSpPr txBox="1"/>
          <p:nvPr/>
        </p:nvSpPr>
        <p:spPr>
          <a:xfrm>
            <a:off x="2862123" y="6219104"/>
            <a:ext cx="795034"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Energy</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1A958EAF-91FE-3195-33B4-CA088A42612E}"/>
              </a:ext>
            </a:extLst>
          </p:cNvPr>
          <p:cNvSpPr txBox="1"/>
          <p:nvPr/>
        </p:nvSpPr>
        <p:spPr>
          <a:xfrm>
            <a:off x="3926006" y="6219104"/>
            <a:ext cx="774972"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Housing</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0" name="Graphic 19" descr="Road with solid fill">
            <a:extLst>
              <a:ext uri="{FF2B5EF4-FFF2-40B4-BE49-F238E27FC236}">
                <a16:creationId xmlns:a16="http://schemas.microsoft.com/office/drawing/2014/main" id="{86D09640-8430-7B23-65AD-317BB92FED2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894582" y="5707947"/>
            <a:ext cx="490298" cy="490298"/>
          </a:xfrm>
          <a:prstGeom prst="rect">
            <a:avLst/>
          </a:prstGeom>
        </p:spPr>
      </p:pic>
      <p:sp>
        <p:nvSpPr>
          <p:cNvPr id="21" name="TextBox 20">
            <a:extLst>
              <a:ext uri="{FF2B5EF4-FFF2-40B4-BE49-F238E27FC236}">
                <a16:creationId xmlns:a16="http://schemas.microsoft.com/office/drawing/2014/main" id="{C2A0FE12-7995-519F-57CB-14632E7D342C}"/>
              </a:ext>
            </a:extLst>
          </p:cNvPr>
          <p:cNvSpPr txBox="1"/>
          <p:nvPr/>
        </p:nvSpPr>
        <p:spPr>
          <a:xfrm>
            <a:off x="4625292" y="6212166"/>
            <a:ext cx="1016489"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Roads</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2" name="Graphic 21">
            <a:extLst>
              <a:ext uri="{FF2B5EF4-FFF2-40B4-BE49-F238E27FC236}">
                <a16:creationId xmlns:a16="http://schemas.microsoft.com/office/drawing/2014/main" id="{9026B148-ADF1-C984-3512-6BAB7E1647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62752" y="5593381"/>
            <a:ext cx="609600" cy="609600"/>
          </a:xfrm>
          <a:prstGeom prst="rect">
            <a:avLst/>
          </a:prstGeom>
        </p:spPr>
      </p:pic>
      <p:pic>
        <p:nvPicPr>
          <p:cNvPr id="23" name="Graphic 22">
            <a:extLst>
              <a:ext uri="{FF2B5EF4-FFF2-40B4-BE49-F238E27FC236}">
                <a16:creationId xmlns:a16="http://schemas.microsoft.com/office/drawing/2014/main" id="{5A910609-F2F0-4D6A-DA71-6297A9D2DBA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999736" y="5614964"/>
            <a:ext cx="585483" cy="585483"/>
          </a:xfrm>
          <a:prstGeom prst="rect">
            <a:avLst/>
          </a:prstGeom>
        </p:spPr>
      </p:pic>
      <p:pic>
        <p:nvPicPr>
          <p:cNvPr id="24" name="Graphic 23" descr="Classroom">
            <a:extLst>
              <a:ext uri="{FF2B5EF4-FFF2-40B4-BE49-F238E27FC236}">
                <a16:creationId xmlns:a16="http://schemas.microsoft.com/office/drawing/2014/main" id="{89B91D35-FF28-9740-E09A-A9CC217F2D28}"/>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130074" y="5727183"/>
            <a:ext cx="508221" cy="508221"/>
          </a:xfrm>
          <a:prstGeom prst="rect">
            <a:avLst/>
          </a:prstGeom>
        </p:spPr>
      </p:pic>
      <p:sp>
        <p:nvSpPr>
          <p:cNvPr id="25" name="TextBox 24">
            <a:extLst>
              <a:ext uri="{FF2B5EF4-FFF2-40B4-BE49-F238E27FC236}">
                <a16:creationId xmlns:a16="http://schemas.microsoft.com/office/drawing/2014/main" id="{F7CFECFF-4B1D-FD3A-839B-FE692292F021}"/>
              </a:ext>
            </a:extLst>
          </p:cNvPr>
          <p:cNvSpPr txBox="1"/>
          <p:nvPr/>
        </p:nvSpPr>
        <p:spPr>
          <a:xfrm>
            <a:off x="1946263" y="6235404"/>
            <a:ext cx="1016489"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Education</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6FA677-DD49-2624-F0B3-B096D34C8641}"/>
              </a:ext>
            </a:extLst>
          </p:cNvPr>
          <p:cNvSpPr txBox="1"/>
          <p:nvPr/>
        </p:nvSpPr>
        <p:spPr>
          <a:xfrm>
            <a:off x="0" y="6179588"/>
            <a:ext cx="1109498" cy="276999"/>
          </a:xfrm>
          <a:prstGeom prst="rect">
            <a:avLst/>
          </a:prstGeom>
          <a:noFill/>
        </p:spPr>
        <p:txBody>
          <a:bodyPr wrap="square">
            <a:spAutoFit/>
          </a:bodyPr>
          <a:lstStyle/>
          <a:p>
            <a:r>
              <a:rPr lang="en-US" sz="1200" dirty="0">
                <a:solidFill>
                  <a:srgbClr val="FFFFFF"/>
                </a:solidFill>
                <a:latin typeface="Arial" panose="020B0604020202020204" pitchFamily="34" charset="0"/>
                <a:cs typeface="Arial" panose="020B0604020202020204" pitchFamily="34" charset="0"/>
              </a:rPr>
              <a:t>Agribusiness</a:t>
            </a:r>
          </a:p>
        </p:txBody>
      </p:sp>
      <p:pic>
        <p:nvPicPr>
          <p:cNvPr id="16" name="Graphic 15">
            <a:extLst>
              <a:ext uri="{FF2B5EF4-FFF2-40B4-BE49-F238E27FC236}">
                <a16:creationId xmlns:a16="http://schemas.microsoft.com/office/drawing/2014/main" id="{23CEC425-1CE9-89EA-1192-D87674439F3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8724" y="5648296"/>
            <a:ext cx="609600" cy="609600"/>
          </a:xfrm>
          <a:prstGeom prst="rect">
            <a:avLst/>
          </a:prstGeom>
        </p:spPr>
      </p:pic>
      <p:pic>
        <p:nvPicPr>
          <p:cNvPr id="27" name="Graphic 26" descr="Luggage outline">
            <a:extLst>
              <a:ext uri="{FF2B5EF4-FFF2-40B4-BE49-F238E27FC236}">
                <a16:creationId xmlns:a16="http://schemas.microsoft.com/office/drawing/2014/main" id="{6B8F8948-1C2E-4CA6-A614-E1759762EE5C}"/>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528358" y="5525146"/>
            <a:ext cx="730546" cy="730546"/>
          </a:xfrm>
          <a:prstGeom prst="rect">
            <a:avLst/>
          </a:prstGeom>
        </p:spPr>
      </p:pic>
      <p:sp>
        <p:nvSpPr>
          <p:cNvPr id="28" name="TextBox 27">
            <a:extLst>
              <a:ext uri="{FF2B5EF4-FFF2-40B4-BE49-F238E27FC236}">
                <a16:creationId xmlns:a16="http://schemas.microsoft.com/office/drawing/2014/main" id="{1D7A25EC-8989-F366-563E-E006D147625A}"/>
              </a:ext>
            </a:extLst>
          </p:cNvPr>
          <p:cNvSpPr txBox="1"/>
          <p:nvPr/>
        </p:nvSpPr>
        <p:spPr>
          <a:xfrm>
            <a:off x="5384880" y="6226087"/>
            <a:ext cx="1016489"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Tourism</a:t>
            </a:r>
            <a:endParaRPr kumimoji="0" lang="es-H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1275031"/>
      </p:ext>
    </p:extLst>
  </p:cSld>
  <p:clrMapOvr>
    <a:masterClrMapping/>
  </p:clrMapOvr>
</p:sld>
</file>

<file path=ppt/theme/theme1.xml><?xml version="1.0" encoding="utf-8"?>
<a:theme xmlns:a="http://schemas.openxmlformats.org/drawingml/2006/main" name="Office Theme">
  <a:themeElements>
    <a:clrScheme name="BCIE Gisela">
      <a:dk1>
        <a:srgbClr val="000000"/>
      </a:dk1>
      <a:lt1>
        <a:srgbClr val="FFFFFF"/>
      </a:lt1>
      <a:dk2>
        <a:srgbClr val="091F59"/>
      </a:dk2>
      <a:lt2>
        <a:srgbClr val="E7E6E6"/>
      </a:lt2>
      <a:accent1>
        <a:srgbClr val="0071C7"/>
      </a:accent1>
      <a:accent2>
        <a:srgbClr val="26B170"/>
      </a:accent2>
      <a:accent3>
        <a:srgbClr val="01377D"/>
      </a:accent3>
      <a:accent4>
        <a:srgbClr val="7ED348"/>
      </a:accent4>
      <a:accent5>
        <a:srgbClr val="009DD1"/>
      </a:accent5>
      <a:accent6>
        <a:srgbClr val="FF8E2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stado xmlns="5a554711-539c-4bfe-af9a-51d9aab2026d">Publicado</Estado>
    <Tipo_x0020_de_x0020_Actividad xmlns="5a554711-539c-4bfe-af9a-51d9aab2026d">Proyecto</Tipo_x0020_de_x0020_Actividad>
    <Fecha_x0020_de_x0020_publicaci_x00f3_n xmlns="5a554711-539c-4bfe-af9a-51d9aab2026d" xsi:nil="true"/>
    <Enlace_x0020_Web xmlns="5a554711-539c-4bfe-af9a-51d9aab2026d">
      <Url xsi:nil="true"/>
      <Description xsi:nil="true"/>
    </Enlace_x0020_Web>
    <Oficina_x0020_Involucrada xmlns="5a554711-539c-4bfe-af9a-51d9aab2026d" xsi:nil="true"/>
    <Persona_x0020_que_x0020_elabor_x00f3__x0020_el_x0020_comunicado xmlns="5a554711-539c-4bfe-af9a-51d9aab2026d">
      <UserInfo>
        <DisplayName/>
        <AccountId xsi:nil="true"/>
        <AccountType/>
      </UserInfo>
    </Persona_x0020_que_x0020_elabor_x00f3__x0020_el_x0020_comunicado>
    <TaxCatchAll xmlns="3bf38c67-fc5b-460e-bbdd-f28a942737aa" xsi:nil="true"/>
    <lcf76f155ced4ddcb4097134ff3c332f xmlns="5a554711-539c-4bfe-af9a-51d9aab2026d">
      <Terms xmlns="http://schemas.microsoft.com/office/infopath/2007/PartnerControls"/>
    </lcf76f155ced4ddcb4097134ff3c332f>
    <Instituci_x00f3_n_x0020_Relacionada xmlns="5a554711-539c-4bfe-af9a-51d9aab2026d" xsi:nil="true"/>
    <Tema xmlns="5a554711-539c-4bfe-af9a-51d9aab202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524CE0E55DDDA4CA5BB6FF1F2CA7835" ma:contentTypeVersion="29" ma:contentTypeDescription="Crear nuevo documento." ma:contentTypeScope="" ma:versionID="37efda544163d719f20f4002697be234">
  <xsd:schema xmlns:xsd="http://www.w3.org/2001/XMLSchema" xmlns:xs="http://www.w3.org/2001/XMLSchema" xmlns:p="http://schemas.microsoft.com/office/2006/metadata/properties" xmlns:ns2="5a554711-539c-4bfe-af9a-51d9aab2026d" xmlns:ns3="3bf38c67-fc5b-460e-bbdd-f28a942737aa" targetNamespace="http://schemas.microsoft.com/office/2006/metadata/properties" ma:root="true" ma:fieldsID="ade09a216d2342daa1c74ab280a12169" ns2:_="" ns3:_="">
    <xsd:import namespace="5a554711-539c-4bfe-af9a-51d9aab2026d"/>
    <xsd:import namespace="3bf38c67-fc5b-460e-bbdd-f28a942737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Fecha_x0020_de_x0020_publicaci_x00f3_n" minOccurs="0"/>
                <xsd:element ref="ns2:Estado" minOccurs="0"/>
                <xsd:element ref="ns2:Tema" minOccurs="0"/>
                <xsd:element ref="ns2:Tipo_x0020_de_x0020_Actividad" minOccurs="0"/>
                <xsd:element ref="ns2:Oficina_x0020_Involucrada" minOccurs="0"/>
                <xsd:element ref="ns2:Persona_x0020_que_x0020_elabor_x00f3__x0020_el_x0020_comunicado" minOccurs="0"/>
                <xsd:element ref="ns2:Enlace_x0020_Web" minOccurs="0"/>
                <xsd:element ref="ns2:Instituci_x00f3_n_x0020_Relacionada"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54711-539c-4bfe-af9a-51d9aab20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echa_x0020_de_x0020_publicaci_x00f3_n" ma:index="20" nillable="true" ma:displayName="Fecha de publicación" ma:format="DateOnly" ma:internalName="Fecha_x0020_de_x0020_publicaci_x00f3_n">
      <xsd:simpleType>
        <xsd:restriction base="dms:DateTime"/>
      </xsd:simpleType>
    </xsd:element>
    <xsd:element name="Estado" ma:index="21" nillable="true" ma:displayName="Estado" ma:default="Publicado" ma:format="Dropdown" ma:internalName="Estado">
      <xsd:simpleType>
        <xsd:restriction base="dms:Choice">
          <xsd:enumeration value="Publicado"/>
          <xsd:enumeration value="Construcción"/>
          <xsd:enumeration value="Validación"/>
        </xsd:restriction>
      </xsd:simpleType>
    </xsd:element>
    <xsd:element name="Tema" ma:index="22" nillable="true" ma:displayName="Tema" ma:internalName="Tema">
      <xsd:simpleType>
        <xsd:restriction base="dms:Text">
          <xsd:maxLength value="255"/>
        </xsd:restriction>
      </xsd:simpleType>
    </xsd:element>
    <xsd:element name="Tipo_x0020_de_x0020_Actividad" ma:index="23" nillable="true" ma:displayName="Tipo de Actividad" ma:default="Proyecto" ma:format="Dropdown" ma:internalName="Tipo_x0020_de_x0020_Actividad">
      <xsd:simpleType>
        <xsd:restriction base="dms:Choice">
          <xsd:enumeration value="Proyecto"/>
          <xsd:enumeration value="Programa"/>
          <xsd:enumeration value="Iniciativa"/>
          <xsd:enumeration value="Comunicado DI"/>
          <xsd:enumeration value="Otros"/>
        </xsd:restriction>
      </xsd:simpleType>
    </xsd:element>
    <xsd:element name="Oficina_x0020_Involucrada" ma:index="24" nillable="true" ma:displayName="Oficina Involucrada" ma:internalName="Oficina_x0020_Involucrada">
      <xsd:simpleType>
        <xsd:restriction base="dms:Text">
          <xsd:maxLength value="255"/>
        </xsd:restriction>
      </xsd:simpleType>
    </xsd:element>
    <xsd:element name="Persona_x0020_que_x0020_elabor_x00f3__x0020_el_x0020_comunicado" ma:index="25" nillable="true" ma:displayName="Persona que elaboró el comunicado" ma:list="UserInfo" ma:SharePointGroup="0" ma:internalName="Persona_x0020_que_x0020_elabor_x00f3__x0020_el_x0020_comunicad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lace_x0020_Web" ma:index="26" nillable="true" ma:displayName="Enlace Web" ma:description="Para los nuevos y más recientes" ma:format="Hyperlink" ma:internalName="Enlace_x0020_Web">
      <xsd:complexType>
        <xsd:complexContent>
          <xsd:extension base="dms:URL">
            <xsd:sequence>
              <xsd:element name="Url" type="dms:ValidUrl" minOccurs="0" nillable="true"/>
              <xsd:element name="Description" type="xsd:string" nillable="true"/>
            </xsd:sequence>
          </xsd:extension>
        </xsd:complexContent>
      </xsd:complexType>
    </xsd:element>
    <xsd:element name="Instituci_x00f3_n_x0020_Relacionada" ma:index="27" nillable="true" ma:displayName="Institución Relacionada" ma:internalName="Instituci_x00f3_n_x0020_Relacionada">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Etiquetas de imagen" ma:readOnly="false" ma:fieldId="{5cf76f15-5ced-4ddc-b409-7134ff3c332f}" ma:taxonomyMulti="true" ma:sspId="c6b41ed0-841c-4289-ba82-c1615b4ee888"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38c67-fc5b-460e-bbdd-f28a942737aa"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31" nillable="true" ma:displayName="Taxonomy Catch All Column" ma:hidden="true" ma:list="{46873604-83F7-49A5-86B0-50445451AC68}" ma:internalName="TaxCatchAll" ma:showField="CatchAllData" ma:web="{54a4d440-9541-460d-8a76-b1975d7e8e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Codig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73B37-D8C7-41DD-8DE0-D145715784D4}">
  <ds:schemaRefs>
    <ds:schemaRef ds:uri="http://schemas.microsoft.com/sharepoint/v3/contenttype/forms"/>
  </ds:schemaRefs>
</ds:datastoreItem>
</file>

<file path=customXml/itemProps2.xml><?xml version="1.0" encoding="utf-8"?>
<ds:datastoreItem xmlns:ds="http://schemas.openxmlformats.org/officeDocument/2006/customXml" ds:itemID="{96D1BF43-B440-4AF9-B2D8-C759AB6C134F}">
  <ds:schemaRef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3bf38c67-fc5b-460e-bbdd-f28a942737aa"/>
    <ds:schemaRef ds:uri="5a554711-539c-4bfe-af9a-51d9aab2026d"/>
    <ds:schemaRef ds:uri="http://www.w3.org/XML/1998/namespace"/>
  </ds:schemaRefs>
</ds:datastoreItem>
</file>

<file path=customXml/itemProps3.xml><?xml version="1.0" encoding="utf-8"?>
<ds:datastoreItem xmlns:ds="http://schemas.openxmlformats.org/officeDocument/2006/customXml" ds:itemID="{C0F80EC8-ED6E-4590-B39F-7AA1F0213788}">
  <ds:schemaRefs>
    <ds:schemaRef ds:uri="3bf38c67-fc5b-460e-bbdd-f28a942737aa"/>
    <ds:schemaRef ds:uri="5a554711-539c-4bfe-af9a-51d9aab202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 Informe Anual Presidencia BCIE V03</Template>
  <TotalTime>347</TotalTime>
  <Words>2169</Words>
  <Application>Microsoft Office PowerPoint</Application>
  <PresentationFormat>Widescreen</PresentationFormat>
  <Paragraphs>228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Avenir Next</vt:lpstr>
      <vt:lpstr>Avenir Next LT Pro</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Luisa Noyola</cp:lastModifiedBy>
  <cp:revision>3</cp:revision>
  <dcterms:created xsi:type="dcterms:W3CDTF">2024-04-27T17:25:13Z</dcterms:created>
  <dcterms:modified xsi:type="dcterms:W3CDTF">2025-03-07T11:27:27Z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0x010100A524CE0E55DDDA4CA5BB6FF1F2CA7835</vt:lpwstr>
  </property>
  <property fmtid="{D5CDD505-2E9C-101B-9397-08002B2CF9AE}" pid="3" name="MediaServiceImageTags">
    <vt:lpwstr/>
  </property>
  <property fmtid="{D5CDD505-2E9C-101B-9397-08002B2CF9AE}" pid="4" name="MSIP_Label_2aec1570-21d4-4e4b-b10f-d0670eae5a42_Enabled">
    <vt:lpwstr>true</vt:lpwstr>
  </property>
  <property fmtid="{D5CDD505-2E9C-101B-9397-08002B2CF9AE}" pid="5" name="MSIP_Label_2aec1570-21d4-4e4b-b10f-d0670eae5a42_SetDate">
    <vt:lpwstr>2025-03-06T23:26:09Z</vt:lpwstr>
  </property>
  <property fmtid="{D5CDD505-2E9C-101B-9397-08002B2CF9AE}" pid="6" name="MSIP_Label_2aec1570-21d4-4e4b-b10f-d0670eae5a42_Method">
    <vt:lpwstr>Privileged</vt:lpwstr>
  </property>
  <property fmtid="{D5CDD505-2E9C-101B-9397-08002B2CF9AE}" pid="7" name="MSIP_Label_2aec1570-21d4-4e4b-b10f-d0670eae5a42_Name">
    <vt:lpwstr>Confidencial Externo</vt:lpwstr>
  </property>
  <property fmtid="{D5CDD505-2E9C-101B-9397-08002B2CF9AE}" pid="8" name="MSIP_Label_2aec1570-21d4-4e4b-b10f-d0670eae5a42_SiteId">
    <vt:lpwstr>7c454549-6212-4ac1-be14-96aadbceb0ba</vt:lpwstr>
  </property>
  <property fmtid="{D5CDD505-2E9C-101B-9397-08002B2CF9AE}" pid="9" name="MSIP_Label_2aec1570-21d4-4e4b-b10f-d0670eae5a42_ActionId">
    <vt:lpwstr>d3d36760-1f73-4f68-bacc-c7aa694fcc4e</vt:lpwstr>
  </property>
  <property fmtid="{D5CDD505-2E9C-101B-9397-08002B2CF9AE}" pid="10" name="MSIP_Label_2aec1570-21d4-4e4b-b10f-d0670eae5a42_ContentBits">
    <vt:lpwstr>2</vt:lpwstr>
  </property>
  <property fmtid="{D5CDD505-2E9C-101B-9397-08002B2CF9AE}" pid="11" name="ClassificationContentMarkingFooterLocations">
    <vt:lpwstr>Office Theme:8</vt:lpwstr>
  </property>
  <property fmtid="{D5CDD505-2E9C-101B-9397-08002B2CF9AE}" pid="12" name="ClassificationContentMarkingFooterText">
    <vt:lpwstr>CONFIDENCIAL EXTERNO</vt:lpwstr>
  </property>
</Properties>
</file>